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Mukta Bold" panose="020B0604020202020204" charset="0"/>
      <p:regular r:id="rId14"/>
    </p:embeddedFont>
    <p:embeddedFont>
      <p:font typeface="Mukta Light" panose="020B0604020202020204" charset="0"/>
      <p:regular r:id="rId15"/>
    </p:embeddedFont>
    <p:embeddedFont>
      <p:font typeface="Prompt" panose="00000500000000000000" pitchFamily="2" charset="-34"/>
      <p:regular r:id="rId16"/>
    </p:embeddedFont>
    <p:embeddedFont>
      <p:font typeface="Prompt Bold" panose="020B0604020202020204" charset="-34"/>
      <p:regular r:id="rId17"/>
    </p:embeddedFont>
    <p:embeddedFont>
      <p:font typeface="Prompt Italics" panose="020B0604020202020204" charset="-34"/>
      <p:regular r:id="rId18"/>
    </p:embeddedFont>
    <p:embeddedFont>
      <p:font typeface="Prompt Medium" panose="00000600000000000000" pitchFamily="2" charset="-3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7512024" y="3700443"/>
            <a:ext cx="2182525" cy="2181676"/>
          </a:xfrm>
          <a:custGeom>
            <a:avLst/>
            <a:gdLst/>
            <a:ahLst/>
            <a:cxnLst/>
            <a:rect l="l" t="t" r="r" b="b"/>
            <a:pathLst>
              <a:path w="2182525" h="2181676">
                <a:moveTo>
                  <a:pt x="0" y="0"/>
                </a:moveTo>
                <a:lnTo>
                  <a:pt x="2182525" y="0"/>
                </a:lnTo>
                <a:lnTo>
                  <a:pt x="2182525" y="2181676"/>
                </a:lnTo>
                <a:lnTo>
                  <a:pt x="0" y="21816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92" t="-4790" r="-3592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142182" y="179467"/>
            <a:ext cx="12922210" cy="3809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34"/>
              </a:lnSpc>
              <a:spcBef>
                <a:spcPct val="0"/>
              </a:spcBef>
            </a:pPr>
            <a:r>
              <a:rPr lang="en-US" sz="5416" b="1">
                <a:solidFill>
                  <a:srgbClr val="FFFFFF"/>
                </a:solidFill>
                <a:latin typeface="Mukta Bold"/>
                <a:ea typeface="Mukta Bold"/>
                <a:cs typeface="Mukta Bold"/>
                <a:sym typeface="Mukta Bold"/>
              </a:rPr>
              <a:t>Institute of Advance Education &amp; Research </a:t>
            </a:r>
          </a:p>
          <a:p>
            <a:pPr algn="ctr">
              <a:lnSpc>
                <a:spcPts val="4757"/>
              </a:lnSpc>
              <a:spcBef>
                <a:spcPct val="0"/>
              </a:spcBef>
            </a:pPr>
            <a:r>
              <a:rPr lang="en-US" sz="2916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Affiliated to </a:t>
            </a:r>
          </a:p>
          <a:p>
            <a:pPr algn="ctr">
              <a:lnSpc>
                <a:spcPts val="6388"/>
              </a:lnSpc>
              <a:spcBef>
                <a:spcPct val="0"/>
              </a:spcBef>
            </a:pPr>
            <a:r>
              <a:rPr lang="en-US" sz="3916" b="1">
                <a:solidFill>
                  <a:srgbClr val="FFFFFF"/>
                </a:solidFill>
                <a:latin typeface="Mukta Bold"/>
                <a:ea typeface="Mukta Bold"/>
                <a:cs typeface="Mukta Bold"/>
                <a:sym typeface="Mukta Bold"/>
              </a:rPr>
              <a:t>Maulana Abul Kalam Azad University of Technology</a:t>
            </a:r>
          </a:p>
          <a:p>
            <a:pPr algn="ctr">
              <a:lnSpc>
                <a:spcPts val="5898"/>
              </a:lnSpc>
              <a:spcBef>
                <a:spcPct val="0"/>
              </a:spcBef>
            </a:pPr>
            <a:r>
              <a:rPr lang="en-US" sz="3616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 Department of Data Science </a:t>
            </a:r>
          </a:p>
          <a:p>
            <a:pPr algn="ctr">
              <a:lnSpc>
                <a:spcPts val="4269"/>
              </a:lnSpc>
              <a:spcBef>
                <a:spcPct val="0"/>
              </a:spcBef>
            </a:pPr>
            <a:endParaRPr lang="en-US" sz="3616">
              <a:solidFill>
                <a:srgbClr val="FFFFFF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637138" y="6499923"/>
            <a:ext cx="7932298" cy="1581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Prompt"/>
                <a:ea typeface="Prompt"/>
                <a:cs typeface="Prompt"/>
                <a:sym typeface="Prompt"/>
              </a:rPr>
              <a:t>Final Year Project</a:t>
            </a:r>
          </a:p>
          <a:p>
            <a:pPr algn="ctr">
              <a:lnSpc>
                <a:spcPts val="6300"/>
              </a:lnSpc>
            </a:pPr>
            <a:r>
              <a:rPr lang="en-US" sz="4500">
                <a:solidFill>
                  <a:srgbClr val="FFFFFF"/>
                </a:solidFill>
                <a:latin typeface="Prompt"/>
                <a:ea typeface="Prompt"/>
                <a:cs typeface="Prompt"/>
                <a:sym typeface="Prompt"/>
              </a:rPr>
              <a:t>Subject Code: BBARE - 682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995040" y="8736965"/>
            <a:ext cx="12297920" cy="521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 i="1">
                <a:solidFill>
                  <a:srgbClr val="FFFFFF"/>
                </a:solidFill>
                <a:latin typeface="Prompt Italics"/>
                <a:ea typeface="Prompt Italics"/>
                <a:cs typeface="Prompt Italics"/>
                <a:sym typeface="Prompt Italics"/>
              </a:rPr>
              <a:t>Presented By: Ritam Biswas, Srija Mondal, Neelavo Dutta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0" y="0"/>
            <a:ext cx="18288000" cy="3706565"/>
          </a:xfrm>
          <a:custGeom>
            <a:avLst/>
            <a:gdLst/>
            <a:ahLst/>
            <a:cxnLst/>
            <a:rect l="l" t="t" r="r" b="b"/>
            <a:pathLst>
              <a:path w="18288000" h="3706565">
                <a:moveTo>
                  <a:pt x="0" y="0"/>
                </a:moveTo>
                <a:lnTo>
                  <a:pt x="18288000" y="0"/>
                </a:lnTo>
                <a:lnTo>
                  <a:pt x="18288000" y="3706565"/>
                </a:lnTo>
                <a:lnTo>
                  <a:pt x="0" y="37065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" r="-18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33016" y="3819195"/>
            <a:ext cx="10970716" cy="2206212"/>
            <a:chOff x="0" y="327507"/>
            <a:chExt cx="14627622" cy="2941615"/>
          </a:xfrm>
        </p:grpSpPr>
        <p:sp>
          <p:nvSpPr>
            <p:cNvPr id="8" name="Freeform 8"/>
            <p:cNvSpPr/>
            <p:nvPr/>
          </p:nvSpPr>
          <p:spPr>
            <a:xfrm>
              <a:off x="0" y="678789"/>
              <a:ext cx="14627622" cy="2590333"/>
            </a:xfrm>
            <a:custGeom>
              <a:avLst/>
              <a:gdLst/>
              <a:ahLst/>
              <a:cxnLst/>
              <a:rect l="l" t="t" r="r" b="b"/>
              <a:pathLst>
                <a:path w="14627622" h="2590334">
                  <a:moveTo>
                    <a:pt x="0" y="0"/>
                  </a:moveTo>
                  <a:lnTo>
                    <a:pt x="14627622" y="0"/>
                  </a:lnTo>
                  <a:lnTo>
                    <a:pt x="14627622" y="2590334"/>
                  </a:lnTo>
                  <a:lnTo>
                    <a:pt x="0" y="259033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327507"/>
              <a:ext cx="14627622" cy="261890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437"/>
                </a:lnSpc>
              </a:pPr>
              <a:r>
                <a:rPr lang="en-US" sz="5187" b="1" dirty="0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Model Evaluation and Comparison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33016" y="5802065"/>
            <a:ext cx="7967514" cy="1685479"/>
            <a:chOff x="0" y="0"/>
            <a:chExt cx="10623352" cy="2247305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10610596" cy="2234692"/>
            </a:xfrm>
            <a:custGeom>
              <a:avLst/>
              <a:gdLst/>
              <a:ahLst/>
              <a:cxnLst/>
              <a:rect l="l" t="t" r="r" b="b"/>
              <a:pathLst>
                <a:path w="10610596" h="2234692">
                  <a:moveTo>
                    <a:pt x="0" y="166116"/>
                  </a:moveTo>
                  <a:cubicBezTo>
                    <a:pt x="0" y="74295"/>
                    <a:pt x="74676" y="0"/>
                    <a:pt x="166751" y="0"/>
                  </a:cubicBezTo>
                  <a:lnTo>
                    <a:pt x="10443845" y="0"/>
                  </a:lnTo>
                  <a:cubicBezTo>
                    <a:pt x="10535920" y="0"/>
                    <a:pt x="10610596" y="74295"/>
                    <a:pt x="10610596" y="166116"/>
                  </a:cubicBezTo>
                  <a:lnTo>
                    <a:pt x="10610596" y="2068576"/>
                  </a:lnTo>
                  <a:cubicBezTo>
                    <a:pt x="10610596" y="2160270"/>
                    <a:pt x="10535920" y="2234692"/>
                    <a:pt x="10443845" y="2234692"/>
                  </a:cubicBezTo>
                  <a:lnTo>
                    <a:pt x="166751" y="2234692"/>
                  </a:lnTo>
                  <a:cubicBezTo>
                    <a:pt x="74676" y="2234565"/>
                    <a:pt x="0" y="2160270"/>
                    <a:pt x="0" y="2068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0623296" cy="2247392"/>
            </a:xfrm>
            <a:custGeom>
              <a:avLst/>
              <a:gdLst/>
              <a:ahLst/>
              <a:cxnLst/>
              <a:rect l="l" t="t" r="r" b="b"/>
              <a:pathLst>
                <a:path w="10623296" h="2247392">
                  <a:moveTo>
                    <a:pt x="0" y="172466"/>
                  </a:moveTo>
                  <a:cubicBezTo>
                    <a:pt x="0" y="77216"/>
                    <a:pt x="77597" y="0"/>
                    <a:pt x="173101" y="0"/>
                  </a:cubicBezTo>
                  <a:lnTo>
                    <a:pt x="10450195" y="0"/>
                  </a:lnTo>
                  <a:lnTo>
                    <a:pt x="10450195" y="6350"/>
                  </a:lnTo>
                  <a:lnTo>
                    <a:pt x="10450195" y="0"/>
                  </a:lnTo>
                  <a:cubicBezTo>
                    <a:pt x="10545826" y="0"/>
                    <a:pt x="10623296" y="77216"/>
                    <a:pt x="10623296" y="172466"/>
                  </a:cubicBezTo>
                  <a:lnTo>
                    <a:pt x="10616946" y="172466"/>
                  </a:lnTo>
                  <a:lnTo>
                    <a:pt x="10623296" y="172466"/>
                  </a:lnTo>
                  <a:lnTo>
                    <a:pt x="10623296" y="2074926"/>
                  </a:lnTo>
                  <a:lnTo>
                    <a:pt x="10616946" y="2074926"/>
                  </a:lnTo>
                  <a:lnTo>
                    <a:pt x="10623296" y="2074926"/>
                  </a:lnTo>
                  <a:cubicBezTo>
                    <a:pt x="10623296" y="2170176"/>
                    <a:pt x="10545699" y="2247392"/>
                    <a:pt x="10450195" y="2247392"/>
                  </a:cubicBezTo>
                  <a:lnTo>
                    <a:pt x="10450195" y="2241042"/>
                  </a:lnTo>
                  <a:lnTo>
                    <a:pt x="10450195" y="2247392"/>
                  </a:lnTo>
                  <a:lnTo>
                    <a:pt x="173101" y="2247392"/>
                  </a:lnTo>
                  <a:lnTo>
                    <a:pt x="173101" y="2241042"/>
                  </a:lnTo>
                  <a:lnTo>
                    <a:pt x="173101" y="2247392"/>
                  </a:lnTo>
                  <a:cubicBezTo>
                    <a:pt x="77597" y="2247265"/>
                    <a:pt x="0" y="2170176"/>
                    <a:pt x="0" y="2074926"/>
                  </a:cubicBezTo>
                  <a:lnTo>
                    <a:pt x="0" y="172466"/>
                  </a:lnTo>
                  <a:lnTo>
                    <a:pt x="6350" y="172466"/>
                  </a:lnTo>
                  <a:lnTo>
                    <a:pt x="0" y="172466"/>
                  </a:lnTo>
                  <a:moveTo>
                    <a:pt x="12700" y="172466"/>
                  </a:moveTo>
                  <a:lnTo>
                    <a:pt x="12700" y="2074926"/>
                  </a:lnTo>
                  <a:lnTo>
                    <a:pt x="6350" y="2074926"/>
                  </a:lnTo>
                  <a:lnTo>
                    <a:pt x="12700" y="2074926"/>
                  </a:lnTo>
                  <a:cubicBezTo>
                    <a:pt x="12700" y="2163064"/>
                    <a:pt x="84455" y="2234692"/>
                    <a:pt x="173101" y="2234692"/>
                  </a:cubicBezTo>
                  <a:lnTo>
                    <a:pt x="10450195" y="2234692"/>
                  </a:lnTo>
                  <a:cubicBezTo>
                    <a:pt x="10538840" y="2234692"/>
                    <a:pt x="10610596" y="2163191"/>
                    <a:pt x="10610596" y="2074926"/>
                  </a:cubicBezTo>
                  <a:lnTo>
                    <a:pt x="10610596" y="172466"/>
                  </a:lnTo>
                  <a:cubicBezTo>
                    <a:pt x="10610596" y="84201"/>
                    <a:pt x="10538841" y="12700"/>
                    <a:pt x="10450195" y="12700"/>
                  </a:cubicBezTo>
                  <a:lnTo>
                    <a:pt x="173101" y="12700"/>
                  </a:lnTo>
                  <a:lnTo>
                    <a:pt x="173101" y="6350"/>
                  </a:lnTo>
                  <a:lnTo>
                    <a:pt x="173101" y="12700"/>
                  </a:lnTo>
                  <a:cubicBezTo>
                    <a:pt x="84455" y="12700"/>
                    <a:pt x="12700" y="84201"/>
                    <a:pt x="12700" y="172466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343769" y="5965730"/>
            <a:ext cx="3294757" cy="558895"/>
            <a:chOff x="0" y="0"/>
            <a:chExt cx="4393010" cy="74519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393010" cy="745194"/>
            </a:xfrm>
            <a:custGeom>
              <a:avLst/>
              <a:gdLst/>
              <a:ahLst/>
              <a:cxnLst/>
              <a:rect l="l" t="t" r="r" b="b"/>
              <a:pathLst>
                <a:path w="4393010" h="745194">
                  <a:moveTo>
                    <a:pt x="0" y="0"/>
                  </a:moveTo>
                  <a:lnTo>
                    <a:pt x="4393010" y="0"/>
                  </a:lnTo>
                  <a:lnTo>
                    <a:pt x="4393010" y="745194"/>
                  </a:lnTo>
                  <a:lnTo>
                    <a:pt x="0" y="74519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4393010" cy="75471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Metrics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43769" y="6702475"/>
            <a:ext cx="7346008" cy="474315"/>
            <a:chOff x="0" y="0"/>
            <a:chExt cx="9794677" cy="63242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794677" cy="632420"/>
            </a:xfrm>
            <a:custGeom>
              <a:avLst/>
              <a:gdLst/>
              <a:ahLst/>
              <a:cxnLst/>
              <a:rect l="l" t="t" r="r" b="b"/>
              <a:pathLst>
                <a:path w="9794677" h="632420">
                  <a:moveTo>
                    <a:pt x="0" y="0"/>
                  </a:moveTo>
                  <a:lnTo>
                    <a:pt x="9794677" y="0"/>
                  </a:lnTo>
                  <a:lnTo>
                    <a:pt x="9794677" y="632420"/>
                  </a:lnTo>
                  <a:lnTo>
                    <a:pt x="0" y="6324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76200"/>
              <a:ext cx="9794677" cy="7086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Mean Squared Error and R-squared for regression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287470" y="5802065"/>
            <a:ext cx="7967514" cy="1685479"/>
            <a:chOff x="0" y="0"/>
            <a:chExt cx="10623352" cy="2247305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10610596" cy="2234692"/>
            </a:xfrm>
            <a:custGeom>
              <a:avLst/>
              <a:gdLst/>
              <a:ahLst/>
              <a:cxnLst/>
              <a:rect l="l" t="t" r="r" b="b"/>
              <a:pathLst>
                <a:path w="10610596" h="2234692">
                  <a:moveTo>
                    <a:pt x="0" y="166116"/>
                  </a:moveTo>
                  <a:cubicBezTo>
                    <a:pt x="0" y="74295"/>
                    <a:pt x="74676" y="0"/>
                    <a:pt x="166751" y="0"/>
                  </a:cubicBezTo>
                  <a:lnTo>
                    <a:pt x="10443845" y="0"/>
                  </a:lnTo>
                  <a:cubicBezTo>
                    <a:pt x="10535920" y="0"/>
                    <a:pt x="10610596" y="74295"/>
                    <a:pt x="10610596" y="166116"/>
                  </a:cubicBezTo>
                  <a:lnTo>
                    <a:pt x="10610596" y="2068576"/>
                  </a:lnTo>
                  <a:cubicBezTo>
                    <a:pt x="10610596" y="2160270"/>
                    <a:pt x="10535920" y="2234692"/>
                    <a:pt x="10443845" y="2234692"/>
                  </a:cubicBezTo>
                  <a:lnTo>
                    <a:pt x="166751" y="2234692"/>
                  </a:lnTo>
                  <a:cubicBezTo>
                    <a:pt x="74676" y="2234565"/>
                    <a:pt x="0" y="2160270"/>
                    <a:pt x="0" y="2068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0623296" cy="2247392"/>
            </a:xfrm>
            <a:custGeom>
              <a:avLst/>
              <a:gdLst/>
              <a:ahLst/>
              <a:cxnLst/>
              <a:rect l="l" t="t" r="r" b="b"/>
              <a:pathLst>
                <a:path w="10623296" h="2247392">
                  <a:moveTo>
                    <a:pt x="0" y="172466"/>
                  </a:moveTo>
                  <a:cubicBezTo>
                    <a:pt x="0" y="77216"/>
                    <a:pt x="77597" y="0"/>
                    <a:pt x="173101" y="0"/>
                  </a:cubicBezTo>
                  <a:lnTo>
                    <a:pt x="10450195" y="0"/>
                  </a:lnTo>
                  <a:lnTo>
                    <a:pt x="10450195" y="6350"/>
                  </a:lnTo>
                  <a:lnTo>
                    <a:pt x="10450195" y="0"/>
                  </a:lnTo>
                  <a:cubicBezTo>
                    <a:pt x="10545826" y="0"/>
                    <a:pt x="10623296" y="77216"/>
                    <a:pt x="10623296" y="172466"/>
                  </a:cubicBezTo>
                  <a:lnTo>
                    <a:pt x="10616946" y="172466"/>
                  </a:lnTo>
                  <a:lnTo>
                    <a:pt x="10623296" y="172466"/>
                  </a:lnTo>
                  <a:lnTo>
                    <a:pt x="10623296" y="2074926"/>
                  </a:lnTo>
                  <a:lnTo>
                    <a:pt x="10616946" y="2074926"/>
                  </a:lnTo>
                  <a:lnTo>
                    <a:pt x="10623296" y="2074926"/>
                  </a:lnTo>
                  <a:cubicBezTo>
                    <a:pt x="10623296" y="2170176"/>
                    <a:pt x="10545699" y="2247392"/>
                    <a:pt x="10450195" y="2247392"/>
                  </a:cubicBezTo>
                  <a:lnTo>
                    <a:pt x="10450195" y="2241042"/>
                  </a:lnTo>
                  <a:lnTo>
                    <a:pt x="10450195" y="2247392"/>
                  </a:lnTo>
                  <a:lnTo>
                    <a:pt x="173101" y="2247392"/>
                  </a:lnTo>
                  <a:lnTo>
                    <a:pt x="173101" y="2241042"/>
                  </a:lnTo>
                  <a:lnTo>
                    <a:pt x="173101" y="2247392"/>
                  </a:lnTo>
                  <a:cubicBezTo>
                    <a:pt x="77597" y="2247265"/>
                    <a:pt x="0" y="2170176"/>
                    <a:pt x="0" y="2074926"/>
                  </a:cubicBezTo>
                  <a:lnTo>
                    <a:pt x="0" y="172466"/>
                  </a:lnTo>
                  <a:lnTo>
                    <a:pt x="6350" y="172466"/>
                  </a:lnTo>
                  <a:lnTo>
                    <a:pt x="0" y="172466"/>
                  </a:lnTo>
                  <a:moveTo>
                    <a:pt x="12700" y="172466"/>
                  </a:moveTo>
                  <a:lnTo>
                    <a:pt x="12700" y="2074926"/>
                  </a:lnTo>
                  <a:lnTo>
                    <a:pt x="6350" y="2074926"/>
                  </a:lnTo>
                  <a:lnTo>
                    <a:pt x="12700" y="2074926"/>
                  </a:lnTo>
                  <a:cubicBezTo>
                    <a:pt x="12700" y="2163064"/>
                    <a:pt x="84455" y="2234692"/>
                    <a:pt x="173101" y="2234692"/>
                  </a:cubicBezTo>
                  <a:lnTo>
                    <a:pt x="10450195" y="2234692"/>
                  </a:lnTo>
                  <a:cubicBezTo>
                    <a:pt x="10538840" y="2234692"/>
                    <a:pt x="10610596" y="2163191"/>
                    <a:pt x="10610596" y="2074926"/>
                  </a:cubicBezTo>
                  <a:lnTo>
                    <a:pt x="10610596" y="172466"/>
                  </a:lnTo>
                  <a:cubicBezTo>
                    <a:pt x="10610596" y="84201"/>
                    <a:pt x="10538841" y="12700"/>
                    <a:pt x="10450195" y="12700"/>
                  </a:cubicBezTo>
                  <a:lnTo>
                    <a:pt x="173101" y="12700"/>
                  </a:lnTo>
                  <a:lnTo>
                    <a:pt x="173101" y="6350"/>
                  </a:lnTo>
                  <a:lnTo>
                    <a:pt x="173101" y="12700"/>
                  </a:lnTo>
                  <a:cubicBezTo>
                    <a:pt x="84455" y="12700"/>
                    <a:pt x="12700" y="84201"/>
                    <a:pt x="12700" y="172466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9598224" y="5965730"/>
            <a:ext cx="3294757" cy="558895"/>
            <a:chOff x="0" y="0"/>
            <a:chExt cx="4393010" cy="74519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393010" cy="745194"/>
            </a:xfrm>
            <a:custGeom>
              <a:avLst/>
              <a:gdLst/>
              <a:ahLst/>
              <a:cxnLst/>
              <a:rect l="l" t="t" r="r" b="b"/>
              <a:pathLst>
                <a:path w="4393010" h="745194">
                  <a:moveTo>
                    <a:pt x="0" y="0"/>
                  </a:moveTo>
                  <a:lnTo>
                    <a:pt x="4393010" y="0"/>
                  </a:lnTo>
                  <a:lnTo>
                    <a:pt x="4393010" y="745194"/>
                  </a:lnTo>
                  <a:lnTo>
                    <a:pt x="0" y="74519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9525"/>
              <a:ext cx="4393010" cy="75471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Accuracy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9598224" y="6702475"/>
            <a:ext cx="7346007" cy="474315"/>
            <a:chOff x="0" y="0"/>
            <a:chExt cx="9794677" cy="63242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9794677" cy="632420"/>
            </a:xfrm>
            <a:custGeom>
              <a:avLst/>
              <a:gdLst/>
              <a:ahLst/>
              <a:cxnLst/>
              <a:rect l="l" t="t" r="r" b="b"/>
              <a:pathLst>
                <a:path w="9794677" h="632420">
                  <a:moveTo>
                    <a:pt x="0" y="0"/>
                  </a:moveTo>
                  <a:lnTo>
                    <a:pt x="9794677" y="0"/>
                  </a:lnTo>
                  <a:lnTo>
                    <a:pt x="9794677" y="632420"/>
                  </a:lnTo>
                  <a:lnTo>
                    <a:pt x="0" y="6324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76200"/>
              <a:ext cx="9794677" cy="7086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Assessed for classification approach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033016" y="7774484"/>
            <a:ext cx="7967514" cy="1685479"/>
            <a:chOff x="0" y="0"/>
            <a:chExt cx="10623352" cy="2247305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10610596" cy="2234692"/>
            </a:xfrm>
            <a:custGeom>
              <a:avLst/>
              <a:gdLst/>
              <a:ahLst/>
              <a:cxnLst/>
              <a:rect l="l" t="t" r="r" b="b"/>
              <a:pathLst>
                <a:path w="10610596" h="2234692">
                  <a:moveTo>
                    <a:pt x="0" y="166116"/>
                  </a:moveTo>
                  <a:cubicBezTo>
                    <a:pt x="0" y="74295"/>
                    <a:pt x="74676" y="0"/>
                    <a:pt x="166751" y="0"/>
                  </a:cubicBezTo>
                  <a:lnTo>
                    <a:pt x="10443845" y="0"/>
                  </a:lnTo>
                  <a:cubicBezTo>
                    <a:pt x="10535920" y="0"/>
                    <a:pt x="10610596" y="74295"/>
                    <a:pt x="10610596" y="166116"/>
                  </a:cubicBezTo>
                  <a:lnTo>
                    <a:pt x="10610596" y="2068576"/>
                  </a:lnTo>
                  <a:cubicBezTo>
                    <a:pt x="10610596" y="2160270"/>
                    <a:pt x="10535920" y="2234692"/>
                    <a:pt x="10443845" y="2234692"/>
                  </a:cubicBezTo>
                  <a:lnTo>
                    <a:pt x="166751" y="2234692"/>
                  </a:lnTo>
                  <a:cubicBezTo>
                    <a:pt x="74676" y="2234565"/>
                    <a:pt x="0" y="2160270"/>
                    <a:pt x="0" y="2068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10623296" cy="2247392"/>
            </a:xfrm>
            <a:custGeom>
              <a:avLst/>
              <a:gdLst/>
              <a:ahLst/>
              <a:cxnLst/>
              <a:rect l="l" t="t" r="r" b="b"/>
              <a:pathLst>
                <a:path w="10623296" h="2247392">
                  <a:moveTo>
                    <a:pt x="0" y="172466"/>
                  </a:moveTo>
                  <a:cubicBezTo>
                    <a:pt x="0" y="77216"/>
                    <a:pt x="77597" y="0"/>
                    <a:pt x="173101" y="0"/>
                  </a:cubicBezTo>
                  <a:lnTo>
                    <a:pt x="10450195" y="0"/>
                  </a:lnTo>
                  <a:lnTo>
                    <a:pt x="10450195" y="6350"/>
                  </a:lnTo>
                  <a:lnTo>
                    <a:pt x="10450195" y="0"/>
                  </a:lnTo>
                  <a:cubicBezTo>
                    <a:pt x="10545826" y="0"/>
                    <a:pt x="10623296" y="77216"/>
                    <a:pt x="10623296" y="172466"/>
                  </a:cubicBezTo>
                  <a:lnTo>
                    <a:pt x="10616946" y="172466"/>
                  </a:lnTo>
                  <a:lnTo>
                    <a:pt x="10623296" y="172466"/>
                  </a:lnTo>
                  <a:lnTo>
                    <a:pt x="10623296" y="2074926"/>
                  </a:lnTo>
                  <a:lnTo>
                    <a:pt x="10616946" y="2074926"/>
                  </a:lnTo>
                  <a:lnTo>
                    <a:pt x="10623296" y="2074926"/>
                  </a:lnTo>
                  <a:cubicBezTo>
                    <a:pt x="10623296" y="2170176"/>
                    <a:pt x="10545699" y="2247392"/>
                    <a:pt x="10450195" y="2247392"/>
                  </a:cubicBezTo>
                  <a:lnTo>
                    <a:pt x="10450195" y="2241042"/>
                  </a:lnTo>
                  <a:lnTo>
                    <a:pt x="10450195" y="2247392"/>
                  </a:lnTo>
                  <a:lnTo>
                    <a:pt x="173101" y="2247392"/>
                  </a:lnTo>
                  <a:lnTo>
                    <a:pt x="173101" y="2241042"/>
                  </a:lnTo>
                  <a:lnTo>
                    <a:pt x="173101" y="2247392"/>
                  </a:lnTo>
                  <a:cubicBezTo>
                    <a:pt x="77597" y="2247265"/>
                    <a:pt x="0" y="2170176"/>
                    <a:pt x="0" y="2074926"/>
                  </a:cubicBezTo>
                  <a:lnTo>
                    <a:pt x="0" y="172466"/>
                  </a:lnTo>
                  <a:lnTo>
                    <a:pt x="6350" y="172466"/>
                  </a:lnTo>
                  <a:lnTo>
                    <a:pt x="0" y="172466"/>
                  </a:lnTo>
                  <a:moveTo>
                    <a:pt x="12700" y="172466"/>
                  </a:moveTo>
                  <a:lnTo>
                    <a:pt x="12700" y="2074926"/>
                  </a:lnTo>
                  <a:lnTo>
                    <a:pt x="6350" y="2074926"/>
                  </a:lnTo>
                  <a:lnTo>
                    <a:pt x="12700" y="2074926"/>
                  </a:lnTo>
                  <a:cubicBezTo>
                    <a:pt x="12700" y="2163064"/>
                    <a:pt x="84455" y="2234692"/>
                    <a:pt x="173101" y="2234692"/>
                  </a:cubicBezTo>
                  <a:lnTo>
                    <a:pt x="10450195" y="2234692"/>
                  </a:lnTo>
                  <a:cubicBezTo>
                    <a:pt x="10538840" y="2234692"/>
                    <a:pt x="10610596" y="2163191"/>
                    <a:pt x="10610596" y="2074926"/>
                  </a:cubicBezTo>
                  <a:lnTo>
                    <a:pt x="10610596" y="172466"/>
                  </a:lnTo>
                  <a:cubicBezTo>
                    <a:pt x="10610596" y="84201"/>
                    <a:pt x="10538841" y="12700"/>
                    <a:pt x="10450195" y="12700"/>
                  </a:cubicBezTo>
                  <a:lnTo>
                    <a:pt x="173101" y="12700"/>
                  </a:lnTo>
                  <a:lnTo>
                    <a:pt x="173101" y="6350"/>
                  </a:lnTo>
                  <a:lnTo>
                    <a:pt x="173101" y="12700"/>
                  </a:lnTo>
                  <a:cubicBezTo>
                    <a:pt x="84455" y="12700"/>
                    <a:pt x="12700" y="84201"/>
                    <a:pt x="12700" y="172466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343769" y="8085236"/>
            <a:ext cx="4059436" cy="411807"/>
            <a:chOff x="0" y="0"/>
            <a:chExt cx="5412582" cy="549077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412582" cy="549077"/>
            </a:xfrm>
            <a:custGeom>
              <a:avLst/>
              <a:gdLst/>
              <a:ahLst/>
              <a:cxnLst/>
              <a:rect l="l" t="t" r="r" b="b"/>
              <a:pathLst>
                <a:path w="5412582" h="549077">
                  <a:moveTo>
                    <a:pt x="0" y="0"/>
                  </a:moveTo>
                  <a:lnTo>
                    <a:pt x="5412582" y="0"/>
                  </a:lnTo>
                  <a:lnTo>
                    <a:pt x="5412582" y="549077"/>
                  </a:lnTo>
                  <a:lnTo>
                    <a:pt x="0" y="5490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"/>
              <a:ext cx="5412582" cy="5586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Performance Comparison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343769" y="8674894"/>
            <a:ext cx="7346008" cy="474315"/>
            <a:chOff x="0" y="0"/>
            <a:chExt cx="9794677" cy="63242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9794677" cy="632420"/>
            </a:xfrm>
            <a:custGeom>
              <a:avLst/>
              <a:gdLst/>
              <a:ahLst/>
              <a:cxnLst/>
              <a:rect l="l" t="t" r="r" b="b"/>
              <a:pathLst>
                <a:path w="9794677" h="632420">
                  <a:moveTo>
                    <a:pt x="0" y="0"/>
                  </a:moveTo>
                  <a:lnTo>
                    <a:pt x="9794677" y="0"/>
                  </a:lnTo>
                  <a:lnTo>
                    <a:pt x="9794677" y="632420"/>
                  </a:lnTo>
                  <a:lnTo>
                    <a:pt x="0" y="6324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76200"/>
              <a:ext cx="9794677" cy="7086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Identify best model using test data results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9287470" y="7774484"/>
            <a:ext cx="7967514" cy="1685479"/>
            <a:chOff x="0" y="0"/>
            <a:chExt cx="10623352" cy="2247305"/>
          </a:xfrm>
        </p:grpSpPr>
        <p:sp>
          <p:nvSpPr>
            <p:cNvPr id="38" name="Freeform 38"/>
            <p:cNvSpPr/>
            <p:nvPr/>
          </p:nvSpPr>
          <p:spPr>
            <a:xfrm>
              <a:off x="6350" y="6350"/>
              <a:ext cx="10610596" cy="2234692"/>
            </a:xfrm>
            <a:custGeom>
              <a:avLst/>
              <a:gdLst/>
              <a:ahLst/>
              <a:cxnLst/>
              <a:rect l="l" t="t" r="r" b="b"/>
              <a:pathLst>
                <a:path w="10610596" h="2234692">
                  <a:moveTo>
                    <a:pt x="0" y="166116"/>
                  </a:moveTo>
                  <a:cubicBezTo>
                    <a:pt x="0" y="74295"/>
                    <a:pt x="74676" y="0"/>
                    <a:pt x="166751" y="0"/>
                  </a:cubicBezTo>
                  <a:lnTo>
                    <a:pt x="10443845" y="0"/>
                  </a:lnTo>
                  <a:cubicBezTo>
                    <a:pt x="10535920" y="0"/>
                    <a:pt x="10610596" y="74295"/>
                    <a:pt x="10610596" y="166116"/>
                  </a:cubicBezTo>
                  <a:lnTo>
                    <a:pt x="10610596" y="2068576"/>
                  </a:lnTo>
                  <a:cubicBezTo>
                    <a:pt x="10610596" y="2160270"/>
                    <a:pt x="10535920" y="2234692"/>
                    <a:pt x="10443845" y="2234692"/>
                  </a:cubicBezTo>
                  <a:lnTo>
                    <a:pt x="166751" y="2234692"/>
                  </a:lnTo>
                  <a:cubicBezTo>
                    <a:pt x="74676" y="2234565"/>
                    <a:pt x="0" y="2160270"/>
                    <a:pt x="0" y="2068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0623296" cy="2247392"/>
            </a:xfrm>
            <a:custGeom>
              <a:avLst/>
              <a:gdLst/>
              <a:ahLst/>
              <a:cxnLst/>
              <a:rect l="l" t="t" r="r" b="b"/>
              <a:pathLst>
                <a:path w="10623296" h="2247392">
                  <a:moveTo>
                    <a:pt x="0" y="172466"/>
                  </a:moveTo>
                  <a:cubicBezTo>
                    <a:pt x="0" y="77216"/>
                    <a:pt x="77597" y="0"/>
                    <a:pt x="173101" y="0"/>
                  </a:cubicBezTo>
                  <a:lnTo>
                    <a:pt x="10450195" y="0"/>
                  </a:lnTo>
                  <a:lnTo>
                    <a:pt x="10450195" y="6350"/>
                  </a:lnTo>
                  <a:lnTo>
                    <a:pt x="10450195" y="0"/>
                  </a:lnTo>
                  <a:cubicBezTo>
                    <a:pt x="10545826" y="0"/>
                    <a:pt x="10623296" y="77216"/>
                    <a:pt x="10623296" y="172466"/>
                  </a:cubicBezTo>
                  <a:lnTo>
                    <a:pt x="10616946" y="172466"/>
                  </a:lnTo>
                  <a:lnTo>
                    <a:pt x="10623296" y="172466"/>
                  </a:lnTo>
                  <a:lnTo>
                    <a:pt x="10623296" y="2074926"/>
                  </a:lnTo>
                  <a:lnTo>
                    <a:pt x="10616946" y="2074926"/>
                  </a:lnTo>
                  <a:lnTo>
                    <a:pt x="10623296" y="2074926"/>
                  </a:lnTo>
                  <a:cubicBezTo>
                    <a:pt x="10623296" y="2170176"/>
                    <a:pt x="10545699" y="2247392"/>
                    <a:pt x="10450195" y="2247392"/>
                  </a:cubicBezTo>
                  <a:lnTo>
                    <a:pt x="10450195" y="2241042"/>
                  </a:lnTo>
                  <a:lnTo>
                    <a:pt x="10450195" y="2247392"/>
                  </a:lnTo>
                  <a:lnTo>
                    <a:pt x="173101" y="2247392"/>
                  </a:lnTo>
                  <a:lnTo>
                    <a:pt x="173101" y="2241042"/>
                  </a:lnTo>
                  <a:lnTo>
                    <a:pt x="173101" y="2247392"/>
                  </a:lnTo>
                  <a:cubicBezTo>
                    <a:pt x="77597" y="2247265"/>
                    <a:pt x="0" y="2170176"/>
                    <a:pt x="0" y="2074926"/>
                  </a:cubicBezTo>
                  <a:lnTo>
                    <a:pt x="0" y="172466"/>
                  </a:lnTo>
                  <a:lnTo>
                    <a:pt x="6350" y="172466"/>
                  </a:lnTo>
                  <a:lnTo>
                    <a:pt x="0" y="172466"/>
                  </a:lnTo>
                  <a:moveTo>
                    <a:pt x="12700" y="172466"/>
                  </a:moveTo>
                  <a:lnTo>
                    <a:pt x="12700" y="2074926"/>
                  </a:lnTo>
                  <a:lnTo>
                    <a:pt x="6350" y="2074926"/>
                  </a:lnTo>
                  <a:lnTo>
                    <a:pt x="12700" y="2074926"/>
                  </a:lnTo>
                  <a:cubicBezTo>
                    <a:pt x="12700" y="2163064"/>
                    <a:pt x="84455" y="2234692"/>
                    <a:pt x="173101" y="2234692"/>
                  </a:cubicBezTo>
                  <a:lnTo>
                    <a:pt x="10450195" y="2234692"/>
                  </a:lnTo>
                  <a:cubicBezTo>
                    <a:pt x="10538840" y="2234692"/>
                    <a:pt x="10610596" y="2163191"/>
                    <a:pt x="10610596" y="2074926"/>
                  </a:cubicBezTo>
                  <a:lnTo>
                    <a:pt x="10610596" y="172466"/>
                  </a:lnTo>
                  <a:cubicBezTo>
                    <a:pt x="10610596" y="84201"/>
                    <a:pt x="10538841" y="12700"/>
                    <a:pt x="10450195" y="12700"/>
                  </a:cubicBezTo>
                  <a:lnTo>
                    <a:pt x="173101" y="12700"/>
                  </a:lnTo>
                  <a:lnTo>
                    <a:pt x="173101" y="6350"/>
                  </a:lnTo>
                  <a:lnTo>
                    <a:pt x="173101" y="12700"/>
                  </a:lnTo>
                  <a:cubicBezTo>
                    <a:pt x="84455" y="12700"/>
                    <a:pt x="12700" y="84201"/>
                    <a:pt x="12700" y="172466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9598224" y="7935219"/>
            <a:ext cx="3294757" cy="739675"/>
            <a:chOff x="0" y="0"/>
            <a:chExt cx="4393010" cy="986233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4393010" cy="986233"/>
            </a:xfrm>
            <a:custGeom>
              <a:avLst/>
              <a:gdLst/>
              <a:ahLst/>
              <a:cxnLst/>
              <a:rect l="l" t="t" r="r" b="b"/>
              <a:pathLst>
                <a:path w="4393010" h="986233">
                  <a:moveTo>
                    <a:pt x="0" y="0"/>
                  </a:moveTo>
                  <a:lnTo>
                    <a:pt x="4393010" y="0"/>
                  </a:lnTo>
                  <a:lnTo>
                    <a:pt x="4393010" y="986233"/>
                  </a:lnTo>
                  <a:lnTo>
                    <a:pt x="0" y="9862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9525"/>
              <a:ext cx="4393010" cy="99575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Model Selection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9598224" y="8674894"/>
            <a:ext cx="7346007" cy="474315"/>
            <a:chOff x="0" y="0"/>
            <a:chExt cx="9794677" cy="63242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9794677" cy="632420"/>
            </a:xfrm>
            <a:custGeom>
              <a:avLst/>
              <a:gdLst/>
              <a:ahLst/>
              <a:cxnLst/>
              <a:rect l="l" t="t" r="r" b="b"/>
              <a:pathLst>
                <a:path w="9794677" h="632420">
                  <a:moveTo>
                    <a:pt x="0" y="0"/>
                  </a:moveTo>
                  <a:lnTo>
                    <a:pt x="9794677" y="0"/>
                  </a:lnTo>
                  <a:lnTo>
                    <a:pt x="9794677" y="632420"/>
                  </a:lnTo>
                  <a:lnTo>
                    <a:pt x="0" y="6324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76200"/>
              <a:ext cx="9794677" cy="7086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Choose model optimizing accuracy and generalization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80046" y="2666091"/>
            <a:ext cx="9529316" cy="2020506"/>
            <a:chOff x="0" y="0"/>
            <a:chExt cx="12705755" cy="269400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705755" cy="2694009"/>
            </a:xfrm>
            <a:custGeom>
              <a:avLst/>
              <a:gdLst/>
              <a:ahLst/>
              <a:cxnLst/>
              <a:rect l="l" t="t" r="r" b="b"/>
              <a:pathLst>
                <a:path w="12705755" h="2694009">
                  <a:moveTo>
                    <a:pt x="0" y="0"/>
                  </a:moveTo>
                  <a:lnTo>
                    <a:pt x="12705755" y="0"/>
                  </a:lnTo>
                  <a:lnTo>
                    <a:pt x="12705755" y="2694009"/>
                  </a:lnTo>
                  <a:lnTo>
                    <a:pt x="0" y="26940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2705755" cy="272258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49"/>
                </a:lnSpc>
              </a:pPr>
              <a:r>
                <a:rPr lang="en-US" sz="5374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Conclusion and Future Work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80046" y="4686597"/>
            <a:ext cx="3429000" cy="737146"/>
            <a:chOff x="0" y="0"/>
            <a:chExt cx="4572000" cy="98286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572000" cy="982862"/>
            </a:xfrm>
            <a:custGeom>
              <a:avLst/>
              <a:gdLst/>
              <a:ahLst/>
              <a:cxnLst/>
              <a:rect l="l" t="t" r="r" b="b"/>
              <a:pathLst>
                <a:path w="4572000" h="982862">
                  <a:moveTo>
                    <a:pt x="0" y="0"/>
                  </a:moveTo>
                  <a:lnTo>
                    <a:pt x="4572000" y="0"/>
                  </a:lnTo>
                  <a:lnTo>
                    <a:pt x="4572000" y="982862"/>
                  </a:lnTo>
                  <a:lnTo>
                    <a:pt x="0" y="9828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4572000" cy="9923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Key Findings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80046" y="5423744"/>
            <a:ext cx="7687567" cy="493811"/>
            <a:chOff x="0" y="0"/>
            <a:chExt cx="10250090" cy="65841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250090" cy="658415"/>
            </a:xfrm>
            <a:custGeom>
              <a:avLst/>
              <a:gdLst/>
              <a:ahLst/>
              <a:cxnLst/>
              <a:rect l="l" t="t" r="r" b="b"/>
              <a:pathLst>
                <a:path w="10250090" h="658415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Quality prediction driven mainly by acidity and alcohol levels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529911" y="4686598"/>
            <a:ext cx="3429000" cy="428625"/>
            <a:chOff x="0" y="0"/>
            <a:chExt cx="4572000" cy="5715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Future Work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529911" y="5423744"/>
            <a:ext cx="7687567" cy="493811"/>
            <a:chOff x="0" y="0"/>
            <a:chExt cx="10250090" cy="65841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250090" cy="658415"/>
            </a:xfrm>
            <a:custGeom>
              <a:avLst/>
              <a:gdLst/>
              <a:ahLst/>
              <a:cxnLst/>
              <a:rect l="l" t="t" r="r" b="b"/>
              <a:pathLst>
                <a:path w="10250090" h="658415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58180" lvl="1" indent="-179090" algn="l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Hyperparameter tuning to improve accuracy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529911" y="6025455"/>
            <a:ext cx="7687567" cy="493811"/>
            <a:chOff x="0" y="0"/>
            <a:chExt cx="10250090" cy="65841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250090" cy="658415"/>
            </a:xfrm>
            <a:custGeom>
              <a:avLst/>
              <a:gdLst/>
              <a:ahLst/>
              <a:cxnLst/>
              <a:rect l="l" t="t" r="r" b="b"/>
              <a:pathLst>
                <a:path w="10250090" h="658415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58180" lvl="1" indent="-179090" algn="l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Deploy model for real-time assessments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529911" y="6627167"/>
            <a:ext cx="7687567" cy="493811"/>
            <a:chOff x="0" y="0"/>
            <a:chExt cx="10250090" cy="65841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250090" cy="658415"/>
            </a:xfrm>
            <a:custGeom>
              <a:avLst/>
              <a:gdLst/>
              <a:ahLst/>
              <a:cxnLst/>
              <a:rect l="l" t="t" r="r" b="b"/>
              <a:pathLst>
                <a:path w="10250090" h="658415">
                  <a:moveTo>
                    <a:pt x="0" y="0"/>
                  </a:moveTo>
                  <a:lnTo>
                    <a:pt x="10250090" y="0"/>
                  </a:lnTo>
                  <a:lnTo>
                    <a:pt x="10250090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10250090" cy="7536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58180" lvl="1" indent="-179090" algn="l">
                <a:lnSpc>
                  <a:spcPts val="3875"/>
                </a:lnSpc>
                <a:buFont typeface="Arial"/>
                <a:buChar char="•"/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Explore white wine quality prediction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6531224" y="6959417"/>
            <a:ext cx="1456152" cy="3045185"/>
          </a:xfrm>
          <a:custGeom>
            <a:avLst/>
            <a:gdLst/>
            <a:ahLst/>
            <a:cxnLst/>
            <a:rect l="l" t="t" r="r" b="b"/>
            <a:pathLst>
              <a:path w="1456152" h="3045185">
                <a:moveTo>
                  <a:pt x="0" y="0"/>
                </a:moveTo>
                <a:lnTo>
                  <a:pt x="1456152" y="0"/>
                </a:lnTo>
                <a:lnTo>
                  <a:pt x="1456152" y="3045184"/>
                </a:lnTo>
                <a:lnTo>
                  <a:pt x="0" y="30451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752206" y="4274503"/>
            <a:ext cx="7049393" cy="15946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1" dirty="0">
                <a:solidFill>
                  <a:srgbClr val="FFFFFF"/>
                </a:solidFill>
                <a:latin typeface="Prompt Bold"/>
                <a:ea typeface="Prompt Bold"/>
                <a:cs typeface="Prompt Bold"/>
                <a:sym typeface="Prompt Bold"/>
              </a:rPr>
              <a:t>Thank You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938046" y="1280725"/>
            <a:ext cx="9269909" cy="4184690"/>
            <a:chOff x="0" y="0"/>
            <a:chExt cx="12359878" cy="557958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359878" cy="5579587"/>
            </a:xfrm>
            <a:custGeom>
              <a:avLst/>
              <a:gdLst/>
              <a:ahLst/>
              <a:cxnLst/>
              <a:rect l="l" t="t" r="r" b="b"/>
              <a:pathLst>
                <a:path w="12359878" h="5579587">
                  <a:moveTo>
                    <a:pt x="0" y="0"/>
                  </a:moveTo>
                  <a:lnTo>
                    <a:pt x="12359878" y="0"/>
                  </a:lnTo>
                  <a:lnTo>
                    <a:pt x="12359878" y="5579587"/>
                  </a:lnTo>
                  <a:lnTo>
                    <a:pt x="0" y="55795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359878" cy="560816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49"/>
                </a:lnSpc>
              </a:pPr>
              <a:r>
                <a:rPr lang="en-US" sz="5374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Exploratory Data Analysis and Machine Learning Approach to Predict Wine Quality Using Python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38046" y="5928271"/>
            <a:ext cx="9269909" cy="1481435"/>
            <a:chOff x="0" y="0"/>
            <a:chExt cx="12359878" cy="197524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359878" cy="1975247"/>
            </a:xfrm>
            <a:custGeom>
              <a:avLst/>
              <a:gdLst/>
              <a:ahLst/>
              <a:cxnLst/>
              <a:rect l="l" t="t" r="r" b="b"/>
              <a:pathLst>
                <a:path w="12359878" h="1975247">
                  <a:moveTo>
                    <a:pt x="0" y="0"/>
                  </a:moveTo>
                  <a:lnTo>
                    <a:pt x="12359878" y="0"/>
                  </a:lnTo>
                  <a:lnTo>
                    <a:pt x="12359878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12359878" cy="20704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This project uses machine learning to predict wine quality.  We focus on red wine data with key metrics like Volatile Acidity, Citric Acid, Alcohol, pH, and Quality for analysis.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938046" y="7756772"/>
            <a:ext cx="9269909" cy="493811"/>
            <a:chOff x="0" y="0"/>
            <a:chExt cx="12359878" cy="65841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359878" cy="658415"/>
            </a:xfrm>
            <a:custGeom>
              <a:avLst/>
              <a:gdLst/>
              <a:ahLst/>
              <a:cxnLst/>
              <a:rect l="l" t="t" r="r" b="b"/>
              <a:pathLst>
                <a:path w="12359878" h="658415">
                  <a:moveTo>
                    <a:pt x="0" y="0"/>
                  </a:moveTo>
                  <a:lnTo>
                    <a:pt x="12359878" y="0"/>
                  </a:lnTo>
                  <a:lnTo>
                    <a:pt x="12359878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0"/>
              <a:ext cx="12359878" cy="7536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 b="1">
                  <a:solidFill>
                    <a:srgbClr val="DAD8E9"/>
                  </a:solidFill>
                  <a:latin typeface="Mukta Bold"/>
                  <a:ea typeface="Mukta Bold"/>
                  <a:cs typeface="Mukta Bold"/>
                  <a:sym typeface="Mukta Bold"/>
                </a:rPr>
                <a:t>Presented by - Ritam Biswas, Srija Mondal, Neelavo Dutta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0" y="0"/>
            <a:ext cx="18288000" cy="3706565"/>
          </a:xfrm>
          <a:custGeom>
            <a:avLst/>
            <a:gdLst/>
            <a:ahLst/>
            <a:cxnLst/>
            <a:rect l="l" t="t" r="r" b="b"/>
            <a:pathLst>
              <a:path w="18288000" h="3706565">
                <a:moveTo>
                  <a:pt x="0" y="0"/>
                </a:moveTo>
                <a:lnTo>
                  <a:pt x="18288000" y="0"/>
                </a:lnTo>
                <a:lnTo>
                  <a:pt x="18288000" y="3706565"/>
                </a:lnTo>
                <a:lnTo>
                  <a:pt x="0" y="37065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8" r="-18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37779" y="3761509"/>
            <a:ext cx="8560445" cy="1650982"/>
            <a:chOff x="0" y="-28575"/>
            <a:chExt cx="11413927" cy="2201311"/>
          </a:xfrm>
        </p:grpSpPr>
        <p:sp>
          <p:nvSpPr>
            <p:cNvPr id="8" name="Freeform 8"/>
            <p:cNvSpPr/>
            <p:nvPr/>
          </p:nvSpPr>
          <p:spPr>
            <a:xfrm>
              <a:off x="0" y="280667"/>
              <a:ext cx="11413927" cy="1892069"/>
            </a:xfrm>
            <a:custGeom>
              <a:avLst/>
              <a:gdLst/>
              <a:ahLst/>
              <a:cxnLst/>
              <a:rect l="l" t="t" r="r" b="b"/>
              <a:pathLst>
                <a:path w="11413927" h="1892067">
                  <a:moveTo>
                    <a:pt x="0" y="0"/>
                  </a:moveTo>
                  <a:lnTo>
                    <a:pt x="11413927" y="0"/>
                  </a:lnTo>
                  <a:lnTo>
                    <a:pt x="11413927" y="1892067"/>
                  </a:lnTo>
                  <a:lnTo>
                    <a:pt x="0" y="189206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1413927" cy="192064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437"/>
                </a:lnSpc>
              </a:pPr>
              <a:r>
                <a:rPr lang="en-US" sz="5187" b="1" dirty="0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Tools and Technologies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33016" y="5802065"/>
            <a:ext cx="7967514" cy="1685479"/>
            <a:chOff x="0" y="0"/>
            <a:chExt cx="10623352" cy="2247305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10610596" cy="2234692"/>
            </a:xfrm>
            <a:custGeom>
              <a:avLst/>
              <a:gdLst/>
              <a:ahLst/>
              <a:cxnLst/>
              <a:rect l="l" t="t" r="r" b="b"/>
              <a:pathLst>
                <a:path w="10610596" h="2234692">
                  <a:moveTo>
                    <a:pt x="0" y="166116"/>
                  </a:moveTo>
                  <a:cubicBezTo>
                    <a:pt x="0" y="74295"/>
                    <a:pt x="74676" y="0"/>
                    <a:pt x="166751" y="0"/>
                  </a:cubicBezTo>
                  <a:lnTo>
                    <a:pt x="10443845" y="0"/>
                  </a:lnTo>
                  <a:cubicBezTo>
                    <a:pt x="10535920" y="0"/>
                    <a:pt x="10610596" y="74295"/>
                    <a:pt x="10610596" y="166116"/>
                  </a:cubicBezTo>
                  <a:lnTo>
                    <a:pt x="10610596" y="2068576"/>
                  </a:lnTo>
                  <a:cubicBezTo>
                    <a:pt x="10610596" y="2160270"/>
                    <a:pt x="10535920" y="2234692"/>
                    <a:pt x="10443845" y="2234692"/>
                  </a:cubicBezTo>
                  <a:lnTo>
                    <a:pt x="166751" y="2234692"/>
                  </a:lnTo>
                  <a:cubicBezTo>
                    <a:pt x="74676" y="2234565"/>
                    <a:pt x="0" y="2160270"/>
                    <a:pt x="0" y="2068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0623296" cy="2247392"/>
            </a:xfrm>
            <a:custGeom>
              <a:avLst/>
              <a:gdLst/>
              <a:ahLst/>
              <a:cxnLst/>
              <a:rect l="l" t="t" r="r" b="b"/>
              <a:pathLst>
                <a:path w="10623296" h="2247392">
                  <a:moveTo>
                    <a:pt x="0" y="172466"/>
                  </a:moveTo>
                  <a:cubicBezTo>
                    <a:pt x="0" y="77216"/>
                    <a:pt x="77597" y="0"/>
                    <a:pt x="173101" y="0"/>
                  </a:cubicBezTo>
                  <a:lnTo>
                    <a:pt x="10450195" y="0"/>
                  </a:lnTo>
                  <a:lnTo>
                    <a:pt x="10450195" y="6350"/>
                  </a:lnTo>
                  <a:lnTo>
                    <a:pt x="10450195" y="0"/>
                  </a:lnTo>
                  <a:cubicBezTo>
                    <a:pt x="10545826" y="0"/>
                    <a:pt x="10623296" y="77216"/>
                    <a:pt x="10623296" y="172466"/>
                  </a:cubicBezTo>
                  <a:lnTo>
                    <a:pt x="10616946" y="172466"/>
                  </a:lnTo>
                  <a:lnTo>
                    <a:pt x="10623296" y="172466"/>
                  </a:lnTo>
                  <a:lnTo>
                    <a:pt x="10623296" y="2074926"/>
                  </a:lnTo>
                  <a:lnTo>
                    <a:pt x="10616946" y="2074926"/>
                  </a:lnTo>
                  <a:lnTo>
                    <a:pt x="10623296" y="2074926"/>
                  </a:lnTo>
                  <a:cubicBezTo>
                    <a:pt x="10623296" y="2170176"/>
                    <a:pt x="10545699" y="2247392"/>
                    <a:pt x="10450195" y="2247392"/>
                  </a:cubicBezTo>
                  <a:lnTo>
                    <a:pt x="10450195" y="2241042"/>
                  </a:lnTo>
                  <a:lnTo>
                    <a:pt x="10450195" y="2247392"/>
                  </a:lnTo>
                  <a:lnTo>
                    <a:pt x="173101" y="2247392"/>
                  </a:lnTo>
                  <a:lnTo>
                    <a:pt x="173101" y="2241042"/>
                  </a:lnTo>
                  <a:lnTo>
                    <a:pt x="173101" y="2247392"/>
                  </a:lnTo>
                  <a:cubicBezTo>
                    <a:pt x="77597" y="2247265"/>
                    <a:pt x="0" y="2170176"/>
                    <a:pt x="0" y="2074926"/>
                  </a:cubicBezTo>
                  <a:lnTo>
                    <a:pt x="0" y="172466"/>
                  </a:lnTo>
                  <a:lnTo>
                    <a:pt x="6350" y="172466"/>
                  </a:lnTo>
                  <a:lnTo>
                    <a:pt x="0" y="172466"/>
                  </a:lnTo>
                  <a:moveTo>
                    <a:pt x="12700" y="172466"/>
                  </a:moveTo>
                  <a:lnTo>
                    <a:pt x="12700" y="2074926"/>
                  </a:lnTo>
                  <a:lnTo>
                    <a:pt x="6350" y="2074926"/>
                  </a:lnTo>
                  <a:lnTo>
                    <a:pt x="12700" y="2074926"/>
                  </a:lnTo>
                  <a:cubicBezTo>
                    <a:pt x="12700" y="2163064"/>
                    <a:pt x="84455" y="2234692"/>
                    <a:pt x="173101" y="2234692"/>
                  </a:cubicBezTo>
                  <a:lnTo>
                    <a:pt x="10450195" y="2234692"/>
                  </a:lnTo>
                  <a:cubicBezTo>
                    <a:pt x="10538840" y="2234692"/>
                    <a:pt x="10610596" y="2163191"/>
                    <a:pt x="10610596" y="2074926"/>
                  </a:cubicBezTo>
                  <a:lnTo>
                    <a:pt x="10610596" y="172466"/>
                  </a:lnTo>
                  <a:cubicBezTo>
                    <a:pt x="10610596" y="84201"/>
                    <a:pt x="10538841" y="12700"/>
                    <a:pt x="10450195" y="12700"/>
                  </a:cubicBezTo>
                  <a:lnTo>
                    <a:pt x="173101" y="12700"/>
                  </a:lnTo>
                  <a:lnTo>
                    <a:pt x="173101" y="6350"/>
                  </a:lnTo>
                  <a:lnTo>
                    <a:pt x="173101" y="12700"/>
                  </a:lnTo>
                  <a:cubicBezTo>
                    <a:pt x="84455" y="12700"/>
                    <a:pt x="12700" y="84201"/>
                    <a:pt x="12700" y="172466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343769" y="6112817"/>
            <a:ext cx="3294757" cy="411807"/>
            <a:chOff x="0" y="0"/>
            <a:chExt cx="4393010" cy="54907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393010" cy="549077"/>
            </a:xfrm>
            <a:custGeom>
              <a:avLst/>
              <a:gdLst/>
              <a:ahLst/>
              <a:cxnLst/>
              <a:rect l="l" t="t" r="r" b="b"/>
              <a:pathLst>
                <a:path w="4393010" h="549077">
                  <a:moveTo>
                    <a:pt x="0" y="0"/>
                  </a:moveTo>
                  <a:lnTo>
                    <a:pt x="4393010" y="0"/>
                  </a:lnTo>
                  <a:lnTo>
                    <a:pt x="4393010" y="549077"/>
                  </a:lnTo>
                  <a:lnTo>
                    <a:pt x="0" y="5490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4393010" cy="5586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Python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43769" y="6702475"/>
            <a:ext cx="7346008" cy="474315"/>
            <a:chOff x="0" y="0"/>
            <a:chExt cx="9794677" cy="63242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794677" cy="632420"/>
            </a:xfrm>
            <a:custGeom>
              <a:avLst/>
              <a:gdLst/>
              <a:ahLst/>
              <a:cxnLst/>
              <a:rect l="l" t="t" r="r" b="b"/>
              <a:pathLst>
                <a:path w="9794677" h="632420">
                  <a:moveTo>
                    <a:pt x="0" y="0"/>
                  </a:moveTo>
                  <a:lnTo>
                    <a:pt x="9794677" y="0"/>
                  </a:lnTo>
                  <a:lnTo>
                    <a:pt x="9794677" y="632420"/>
                  </a:lnTo>
                  <a:lnTo>
                    <a:pt x="0" y="6324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76200"/>
              <a:ext cx="9794677" cy="7086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Main language for data processing and modeling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287470" y="5802065"/>
            <a:ext cx="7967514" cy="1685479"/>
            <a:chOff x="0" y="0"/>
            <a:chExt cx="10623352" cy="2247305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10610596" cy="2234692"/>
            </a:xfrm>
            <a:custGeom>
              <a:avLst/>
              <a:gdLst/>
              <a:ahLst/>
              <a:cxnLst/>
              <a:rect l="l" t="t" r="r" b="b"/>
              <a:pathLst>
                <a:path w="10610596" h="2234692">
                  <a:moveTo>
                    <a:pt x="0" y="166116"/>
                  </a:moveTo>
                  <a:cubicBezTo>
                    <a:pt x="0" y="74295"/>
                    <a:pt x="74676" y="0"/>
                    <a:pt x="166751" y="0"/>
                  </a:cubicBezTo>
                  <a:lnTo>
                    <a:pt x="10443845" y="0"/>
                  </a:lnTo>
                  <a:cubicBezTo>
                    <a:pt x="10535920" y="0"/>
                    <a:pt x="10610596" y="74295"/>
                    <a:pt x="10610596" y="166116"/>
                  </a:cubicBezTo>
                  <a:lnTo>
                    <a:pt x="10610596" y="2068576"/>
                  </a:lnTo>
                  <a:cubicBezTo>
                    <a:pt x="10610596" y="2160270"/>
                    <a:pt x="10535920" y="2234692"/>
                    <a:pt x="10443845" y="2234692"/>
                  </a:cubicBezTo>
                  <a:lnTo>
                    <a:pt x="166751" y="2234692"/>
                  </a:lnTo>
                  <a:cubicBezTo>
                    <a:pt x="74676" y="2234565"/>
                    <a:pt x="0" y="2160270"/>
                    <a:pt x="0" y="2068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0623296" cy="2247392"/>
            </a:xfrm>
            <a:custGeom>
              <a:avLst/>
              <a:gdLst/>
              <a:ahLst/>
              <a:cxnLst/>
              <a:rect l="l" t="t" r="r" b="b"/>
              <a:pathLst>
                <a:path w="10623296" h="2247392">
                  <a:moveTo>
                    <a:pt x="0" y="172466"/>
                  </a:moveTo>
                  <a:cubicBezTo>
                    <a:pt x="0" y="77216"/>
                    <a:pt x="77597" y="0"/>
                    <a:pt x="173101" y="0"/>
                  </a:cubicBezTo>
                  <a:lnTo>
                    <a:pt x="10450195" y="0"/>
                  </a:lnTo>
                  <a:lnTo>
                    <a:pt x="10450195" y="6350"/>
                  </a:lnTo>
                  <a:lnTo>
                    <a:pt x="10450195" y="0"/>
                  </a:lnTo>
                  <a:cubicBezTo>
                    <a:pt x="10545826" y="0"/>
                    <a:pt x="10623296" y="77216"/>
                    <a:pt x="10623296" y="172466"/>
                  </a:cubicBezTo>
                  <a:lnTo>
                    <a:pt x="10616946" y="172466"/>
                  </a:lnTo>
                  <a:lnTo>
                    <a:pt x="10623296" y="172466"/>
                  </a:lnTo>
                  <a:lnTo>
                    <a:pt x="10623296" y="2074926"/>
                  </a:lnTo>
                  <a:lnTo>
                    <a:pt x="10616946" y="2074926"/>
                  </a:lnTo>
                  <a:lnTo>
                    <a:pt x="10623296" y="2074926"/>
                  </a:lnTo>
                  <a:cubicBezTo>
                    <a:pt x="10623296" y="2170176"/>
                    <a:pt x="10545699" y="2247392"/>
                    <a:pt x="10450195" y="2247392"/>
                  </a:cubicBezTo>
                  <a:lnTo>
                    <a:pt x="10450195" y="2241042"/>
                  </a:lnTo>
                  <a:lnTo>
                    <a:pt x="10450195" y="2247392"/>
                  </a:lnTo>
                  <a:lnTo>
                    <a:pt x="173101" y="2247392"/>
                  </a:lnTo>
                  <a:lnTo>
                    <a:pt x="173101" y="2241042"/>
                  </a:lnTo>
                  <a:lnTo>
                    <a:pt x="173101" y="2247392"/>
                  </a:lnTo>
                  <a:cubicBezTo>
                    <a:pt x="77597" y="2247265"/>
                    <a:pt x="0" y="2170176"/>
                    <a:pt x="0" y="2074926"/>
                  </a:cubicBezTo>
                  <a:lnTo>
                    <a:pt x="0" y="172466"/>
                  </a:lnTo>
                  <a:lnTo>
                    <a:pt x="6350" y="172466"/>
                  </a:lnTo>
                  <a:lnTo>
                    <a:pt x="0" y="172466"/>
                  </a:lnTo>
                  <a:moveTo>
                    <a:pt x="12700" y="172466"/>
                  </a:moveTo>
                  <a:lnTo>
                    <a:pt x="12700" y="2074926"/>
                  </a:lnTo>
                  <a:lnTo>
                    <a:pt x="6350" y="2074926"/>
                  </a:lnTo>
                  <a:lnTo>
                    <a:pt x="12700" y="2074926"/>
                  </a:lnTo>
                  <a:cubicBezTo>
                    <a:pt x="12700" y="2163064"/>
                    <a:pt x="84455" y="2234692"/>
                    <a:pt x="173101" y="2234692"/>
                  </a:cubicBezTo>
                  <a:lnTo>
                    <a:pt x="10450195" y="2234692"/>
                  </a:lnTo>
                  <a:cubicBezTo>
                    <a:pt x="10538840" y="2234692"/>
                    <a:pt x="10610596" y="2163191"/>
                    <a:pt x="10610596" y="2074926"/>
                  </a:cubicBezTo>
                  <a:lnTo>
                    <a:pt x="10610596" y="172466"/>
                  </a:lnTo>
                  <a:cubicBezTo>
                    <a:pt x="10610596" y="84201"/>
                    <a:pt x="10538841" y="12700"/>
                    <a:pt x="10450195" y="12700"/>
                  </a:cubicBezTo>
                  <a:lnTo>
                    <a:pt x="173101" y="12700"/>
                  </a:lnTo>
                  <a:lnTo>
                    <a:pt x="173101" y="6350"/>
                  </a:lnTo>
                  <a:lnTo>
                    <a:pt x="173101" y="12700"/>
                  </a:lnTo>
                  <a:cubicBezTo>
                    <a:pt x="84455" y="12700"/>
                    <a:pt x="12700" y="84201"/>
                    <a:pt x="12700" y="172466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9598224" y="6112817"/>
            <a:ext cx="3294757" cy="411807"/>
            <a:chOff x="0" y="0"/>
            <a:chExt cx="4393010" cy="54907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393010" cy="549077"/>
            </a:xfrm>
            <a:custGeom>
              <a:avLst/>
              <a:gdLst/>
              <a:ahLst/>
              <a:cxnLst/>
              <a:rect l="l" t="t" r="r" b="b"/>
              <a:pathLst>
                <a:path w="4393010" h="549077">
                  <a:moveTo>
                    <a:pt x="0" y="0"/>
                  </a:moveTo>
                  <a:lnTo>
                    <a:pt x="4393010" y="0"/>
                  </a:lnTo>
                  <a:lnTo>
                    <a:pt x="4393010" y="549077"/>
                  </a:lnTo>
                  <a:lnTo>
                    <a:pt x="0" y="5490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9525"/>
              <a:ext cx="4393010" cy="5586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Pandas &amp; NumPy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9598224" y="6702475"/>
            <a:ext cx="7346007" cy="474315"/>
            <a:chOff x="0" y="0"/>
            <a:chExt cx="9794677" cy="63242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9794677" cy="632420"/>
            </a:xfrm>
            <a:custGeom>
              <a:avLst/>
              <a:gdLst/>
              <a:ahLst/>
              <a:cxnLst/>
              <a:rect l="l" t="t" r="r" b="b"/>
              <a:pathLst>
                <a:path w="9794677" h="632420">
                  <a:moveTo>
                    <a:pt x="0" y="0"/>
                  </a:moveTo>
                  <a:lnTo>
                    <a:pt x="9794677" y="0"/>
                  </a:lnTo>
                  <a:lnTo>
                    <a:pt x="9794677" y="632420"/>
                  </a:lnTo>
                  <a:lnTo>
                    <a:pt x="0" y="6324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76200"/>
              <a:ext cx="9794677" cy="7086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Data manipulation, analysis, and numerical computations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033016" y="7774484"/>
            <a:ext cx="7967514" cy="1685479"/>
            <a:chOff x="0" y="0"/>
            <a:chExt cx="10623352" cy="2247305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10610596" cy="2234692"/>
            </a:xfrm>
            <a:custGeom>
              <a:avLst/>
              <a:gdLst/>
              <a:ahLst/>
              <a:cxnLst/>
              <a:rect l="l" t="t" r="r" b="b"/>
              <a:pathLst>
                <a:path w="10610596" h="2234692">
                  <a:moveTo>
                    <a:pt x="0" y="166116"/>
                  </a:moveTo>
                  <a:cubicBezTo>
                    <a:pt x="0" y="74295"/>
                    <a:pt x="74676" y="0"/>
                    <a:pt x="166751" y="0"/>
                  </a:cubicBezTo>
                  <a:lnTo>
                    <a:pt x="10443845" y="0"/>
                  </a:lnTo>
                  <a:cubicBezTo>
                    <a:pt x="10535920" y="0"/>
                    <a:pt x="10610596" y="74295"/>
                    <a:pt x="10610596" y="166116"/>
                  </a:cubicBezTo>
                  <a:lnTo>
                    <a:pt x="10610596" y="2068576"/>
                  </a:lnTo>
                  <a:cubicBezTo>
                    <a:pt x="10610596" y="2160270"/>
                    <a:pt x="10535920" y="2234692"/>
                    <a:pt x="10443845" y="2234692"/>
                  </a:cubicBezTo>
                  <a:lnTo>
                    <a:pt x="166751" y="2234692"/>
                  </a:lnTo>
                  <a:cubicBezTo>
                    <a:pt x="74676" y="2234565"/>
                    <a:pt x="0" y="2160270"/>
                    <a:pt x="0" y="2068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10623296" cy="2247392"/>
            </a:xfrm>
            <a:custGeom>
              <a:avLst/>
              <a:gdLst/>
              <a:ahLst/>
              <a:cxnLst/>
              <a:rect l="l" t="t" r="r" b="b"/>
              <a:pathLst>
                <a:path w="10623296" h="2247392">
                  <a:moveTo>
                    <a:pt x="0" y="172466"/>
                  </a:moveTo>
                  <a:cubicBezTo>
                    <a:pt x="0" y="77216"/>
                    <a:pt x="77597" y="0"/>
                    <a:pt x="173101" y="0"/>
                  </a:cubicBezTo>
                  <a:lnTo>
                    <a:pt x="10450195" y="0"/>
                  </a:lnTo>
                  <a:lnTo>
                    <a:pt x="10450195" y="6350"/>
                  </a:lnTo>
                  <a:lnTo>
                    <a:pt x="10450195" y="0"/>
                  </a:lnTo>
                  <a:cubicBezTo>
                    <a:pt x="10545826" y="0"/>
                    <a:pt x="10623296" y="77216"/>
                    <a:pt x="10623296" y="172466"/>
                  </a:cubicBezTo>
                  <a:lnTo>
                    <a:pt x="10616946" y="172466"/>
                  </a:lnTo>
                  <a:lnTo>
                    <a:pt x="10623296" y="172466"/>
                  </a:lnTo>
                  <a:lnTo>
                    <a:pt x="10623296" y="2074926"/>
                  </a:lnTo>
                  <a:lnTo>
                    <a:pt x="10616946" y="2074926"/>
                  </a:lnTo>
                  <a:lnTo>
                    <a:pt x="10623296" y="2074926"/>
                  </a:lnTo>
                  <a:cubicBezTo>
                    <a:pt x="10623296" y="2170176"/>
                    <a:pt x="10545699" y="2247392"/>
                    <a:pt x="10450195" y="2247392"/>
                  </a:cubicBezTo>
                  <a:lnTo>
                    <a:pt x="10450195" y="2241042"/>
                  </a:lnTo>
                  <a:lnTo>
                    <a:pt x="10450195" y="2247392"/>
                  </a:lnTo>
                  <a:lnTo>
                    <a:pt x="173101" y="2247392"/>
                  </a:lnTo>
                  <a:lnTo>
                    <a:pt x="173101" y="2241042"/>
                  </a:lnTo>
                  <a:lnTo>
                    <a:pt x="173101" y="2247392"/>
                  </a:lnTo>
                  <a:cubicBezTo>
                    <a:pt x="77597" y="2247265"/>
                    <a:pt x="0" y="2170176"/>
                    <a:pt x="0" y="2074926"/>
                  </a:cubicBezTo>
                  <a:lnTo>
                    <a:pt x="0" y="172466"/>
                  </a:lnTo>
                  <a:lnTo>
                    <a:pt x="6350" y="172466"/>
                  </a:lnTo>
                  <a:lnTo>
                    <a:pt x="0" y="172466"/>
                  </a:lnTo>
                  <a:moveTo>
                    <a:pt x="12700" y="172466"/>
                  </a:moveTo>
                  <a:lnTo>
                    <a:pt x="12700" y="2074926"/>
                  </a:lnTo>
                  <a:lnTo>
                    <a:pt x="6350" y="2074926"/>
                  </a:lnTo>
                  <a:lnTo>
                    <a:pt x="12700" y="2074926"/>
                  </a:lnTo>
                  <a:cubicBezTo>
                    <a:pt x="12700" y="2163064"/>
                    <a:pt x="84455" y="2234692"/>
                    <a:pt x="173101" y="2234692"/>
                  </a:cubicBezTo>
                  <a:lnTo>
                    <a:pt x="10450195" y="2234692"/>
                  </a:lnTo>
                  <a:cubicBezTo>
                    <a:pt x="10538840" y="2234692"/>
                    <a:pt x="10610596" y="2163191"/>
                    <a:pt x="10610596" y="2074926"/>
                  </a:cubicBezTo>
                  <a:lnTo>
                    <a:pt x="10610596" y="172466"/>
                  </a:lnTo>
                  <a:cubicBezTo>
                    <a:pt x="10610596" y="84201"/>
                    <a:pt x="10538841" y="12700"/>
                    <a:pt x="10450195" y="12700"/>
                  </a:cubicBezTo>
                  <a:lnTo>
                    <a:pt x="173101" y="12700"/>
                  </a:lnTo>
                  <a:lnTo>
                    <a:pt x="173101" y="6350"/>
                  </a:lnTo>
                  <a:lnTo>
                    <a:pt x="173101" y="12700"/>
                  </a:lnTo>
                  <a:cubicBezTo>
                    <a:pt x="84455" y="12700"/>
                    <a:pt x="12700" y="84201"/>
                    <a:pt x="12700" y="172466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343769" y="8085236"/>
            <a:ext cx="3435251" cy="411807"/>
            <a:chOff x="0" y="0"/>
            <a:chExt cx="4580335" cy="549077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580335" cy="549077"/>
            </a:xfrm>
            <a:custGeom>
              <a:avLst/>
              <a:gdLst/>
              <a:ahLst/>
              <a:cxnLst/>
              <a:rect l="l" t="t" r="r" b="b"/>
              <a:pathLst>
                <a:path w="4580335" h="549077">
                  <a:moveTo>
                    <a:pt x="0" y="0"/>
                  </a:moveTo>
                  <a:lnTo>
                    <a:pt x="4580335" y="0"/>
                  </a:lnTo>
                  <a:lnTo>
                    <a:pt x="4580335" y="549077"/>
                  </a:lnTo>
                  <a:lnTo>
                    <a:pt x="0" y="5490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"/>
              <a:ext cx="4580335" cy="5586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Matplotlib &amp; Seaborn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343769" y="8674894"/>
            <a:ext cx="7346008" cy="474315"/>
            <a:chOff x="0" y="0"/>
            <a:chExt cx="9794677" cy="63242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9794677" cy="632420"/>
            </a:xfrm>
            <a:custGeom>
              <a:avLst/>
              <a:gdLst/>
              <a:ahLst/>
              <a:cxnLst/>
              <a:rect l="l" t="t" r="r" b="b"/>
              <a:pathLst>
                <a:path w="9794677" h="632420">
                  <a:moveTo>
                    <a:pt x="0" y="0"/>
                  </a:moveTo>
                  <a:lnTo>
                    <a:pt x="9794677" y="0"/>
                  </a:lnTo>
                  <a:lnTo>
                    <a:pt x="9794677" y="632420"/>
                  </a:lnTo>
                  <a:lnTo>
                    <a:pt x="0" y="6324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76200"/>
              <a:ext cx="9794677" cy="7086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Visualizing data patterns and statistical distributions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9287470" y="7774484"/>
            <a:ext cx="7967514" cy="1685479"/>
            <a:chOff x="0" y="0"/>
            <a:chExt cx="10623352" cy="2247305"/>
          </a:xfrm>
        </p:grpSpPr>
        <p:sp>
          <p:nvSpPr>
            <p:cNvPr id="38" name="Freeform 38"/>
            <p:cNvSpPr/>
            <p:nvPr/>
          </p:nvSpPr>
          <p:spPr>
            <a:xfrm>
              <a:off x="6350" y="6350"/>
              <a:ext cx="10610596" cy="2234692"/>
            </a:xfrm>
            <a:custGeom>
              <a:avLst/>
              <a:gdLst/>
              <a:ahLst/>
              <a:cxnLst/>
              <a:rect l="l" t="t" r="r" b="b"/>
              <a:pathLst>
                <a:path w="10610596" h="2234692">
                  <a:moveTo>
                    <a:pt x="0" y="166116"/>
                  </a:moveTo>
                  <a:cubicBezTo>
                    <a:pt x="0" y="74295"/>
                    <a:pt x="74676" y="0"/>
                    <a:pt x="166751" y="0"/>
                  </a:cubicBezTo>
                  <a:lnTo>
                    <a:pt x="10443845" y="0"/>
                  </a:lnTo>
                  <a:cubicBezTo>
                    <a:pt x="10535920" y="0"/>
                    <a:pt x="10610596" y="74295"/>
                    <a:pt x="10610596" y="166116"/>
                  </a:cubicBezTo>
                  <a:lnTo>
                    <a:pt x="10610596" y="2068576"/>
                  </a:lnTo>
                  <a:cubicBezTo>
                    <a:pt x="10610596" y="2160270"/>
                    <a:pt x="10535920" y="2234692"/>
                    <a:pt x="10443845" y="2234692"/>
                  </a:cubicBezTo>
                  <a:lnTo>
                    <a:pt x="166751" y="2234692"/>
                  </a:lnTo>
                  <a:cubicBezTo>
                    <a:pt x="74676" y="2234565"/>
                    <a:pt x="0" y="2160270"/>
                    <a:pt x="0" y="206857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0623296" cy="2247392"/>
            </a:xfrm>
            <a:custGeom>
              <a:avLst/>
              <a:gdLst/>
              <a:ahLst/>
              <a:cxnLst/>
              <a:rect l="l" t="t" r="r" b="b"/>
              <a:pathLst>
                <a:path w="10623296" h="2247392">
                  <a:moveTo>
                    <a:pt x="0" y="172466"/>
                  </a:moveTo>
                  <a:cubicBezTo>
                    <a:pt x="0" y="77216"/>
                    <a:pt x="77597" y="0"/>
                    <a:pt x="173101" y="0"/>
                  </a:cubicBezTo>
                  <a:lnTo>
                    <a:pt x="10450195" y="0"/>
                  </a:lnTo>
                  <a:lnTo>
                    <a:pt x="10450195" y="6350"/>
                  </a:lnTo>
                  <a:lnTo>
                    <a:pt x="10450195" y="0"/>
                  </a:lnTo>
                  <a:cubicBezTo>
                    <a:pt x="10545826" y="0"/>
                    <a:pt x="10623296" y="77216"/>
                    <a:pt x="10623296" y="172466"/>
                  </a:cubicBezTo>
                  <a:lnTo>
                    <a:pt x="10616946" y="172466"/>
                  </a:lnTo>
                  <a:lnTo>
                    <a:pt x="10623296" y="172466"/>
                  </a:lnTo>
                  <a:lnTo>
                    <a:pt x="10623296" y="2074926"/>
                  </a:lnTo>
                  <a:lnTo>
                    <a:pt x="10616946" y="2074926"/>
                  </a:lnTo>
                  <a:lnTo>
                    <a:pt x="10623296" y="2074926"/>
                  </a:lnTo>
                  <a:cubicBezTo>
                    <a:pt x="10623296" y="2170176"/>
                    <a:pt x="10545699" y="2247392"/>
                    <a:pt x="10450195" y="2247392"/>
                  </a:cubicBezTo>
                  <a:lnTo>
                    <a:pt x="10450195" y="2241042"/>
                  </a:lnTo>
                  <a:lnTo>
                    <a:pt x="10450195" y="2247392"/>
                  </a:lnTo>
                  <a:lnTo>
                    <a:pt x="173101" y="2247392"/>
                  </a:lnTo>
                  <a:lnTo>
                    <a:pt x="173101" y="2241042"/>
                  </a:lnTo>
                  <a:lnTo>
                    <a:pt x="173101" y="2247392"/>
                  </a:lnTo>
                  <a:cubicBezTo>
                    <a:pt x="77597" y="2247265"/>
                    <a:pt x="0" y="2170176"/>
                    <a:pt x="0" y="2074926"/>
                  </a:cubicBezTo>
                  <a:lnTo>
                    <a:pt x="0" y="172466"/>
                  </a:lnTo>
                  <a:lnTo>
                    <a:pt x="6350" y="172466"/>
                  </a:lnTo>
                  <a:lnTo>
                    <a:pt x="0" y="172466"/>
                  </a:lnTo>
                  <a:moveTo>
                    <a:pt x="12700" y="172466"/>
                  </a:moveTo>
                  <a:lnTo>
                    <a:pt x="12700" y="2074926"/>
                  </a:lnTo>
                  <a:lnTo>
                    <a:pt x="6350" y="2074926"/>
                  </a:lnTo>
                  <a:lnTo>
                    <a:pt x="12700" y="2074926"/>
                  </a:lnTo>
                  <a:cubicBezTo>
                    <a:pt x="12700" y="2163064"/>
                    <a:pt x="84455" y="2234692"/>
                    <a:pt x="173101" y="2234692"/>
                  </a:cubicBezTo>
                  <a:lnTo>
                    <a:pt x="10450195" y="2234692"/>
                  </a:lnTo>
                  <a:cubicBezTo>
                    <a:pt x="10538840" y="2234692"/>
                    <a:pt x="10610596" y="2163191"/>
                    <a:pt x="10610596" y="2074926"/>
                  </a:cubicBezTo>
                  <a:lnTo>
                    <a:pt x="10610596" y="172466"/>
                  </a:lnTo>
                  <a:cubicBezTo>
                    <a:pt x="10610596" y="84201"/>
                    <a:pt x="10538841" y="12700"/>
                    <a:pt x="10450195" y="12700"/>
                  </a:cubicBezTo>
                  <a:lnTo>
                    <a:pt x="173101" y="12700"/>
                  </a:lnTo>
                  <a:lnTo>
                    <a:pt x="173101" y="6350"/>
                  </a:lnTo>
                  <a:lnTo>
                    <a:pt x="173101" y="12700"/>
                  </a:lnTo>
                  <a:cubicBezTo>
                    <a:pt x="84455" y="12700"/>
                    <a:pt x="12700" y="84201"/>
                    <a:pt x="12700" y="172466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9598224" y="8085236"/>
            <a:ext cx="3294757" cy="411807"/>
            <a:chOff x="0" y="0"/>
            <a:chExt cx="4393010" cy="549077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4393010" cy="549077"/>
            </a:xfrm>
            <a:custGeom>
              <a:avLst/>
              <a:gdLst/>
              <a:ahLst/>
              <a:cxnLst/>
              <a:rect l="l" t="t" r="r" b="b"/>
              <a:pathLst>
                <a:path w="4393010" h="549077">
                  <a:moveTo>
                    <a:pt x="0" y="0"/>
                  </a:moveTo>
                  <a:lnTo>
                    <a:pt x="4393010" y="0"/>
                  </a:lnTo>
                  <a:lnTo>
                    <a:pt x="4393010" y="549077"/>
                  </a:lnTo>
                  <a:lnTo>
                    <a:pt x="0" y="5490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9525"/>
              <a:ext cx="4393010" cy="5586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87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Scikit-learn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9598224" y="8674894"/>
            <a:ext cx="7346007" cy="474315"/>
            <a:chOff x="0" y="0"/>
            <a:chExt cx="9794677" cy="63242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9794677" cy="632420"/>
            </a:xfrm>
            <a:custGeom>
              <a:avLst/>
              <a:gdLst/>
              <a:ahLst/>
              <a:cxnLst/>
              <a:rect l="l" t="t" r="r" b="b"/>
              <a:pathLst>
                <a:path w="9794677" h="632420">
                  <a:moveTo>
                    <a:pt x="0" y="0"/>
                  </a:moveTo>
                  <a:lnTo>
                    <a:pt x="9794677" y="0"/>
                  </a:lnTo>
                  <a:lnTo>
                    <a:pt x="9794677" y="632420"/>
                  </a:lnTo>
                  <a:lnTo>
                    <a:pt x="0" y="6324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76200"/>
              <a:ext cx="9794677" cy="7086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87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Building and evaluating machine learning models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843243" y="879507"/>
            <a:ext cx="8812262" cy="1065974"/>
            <a:chOff x="0" y="0"/>
            <a:chExt cx="11749683" cy="142129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749684" cy="1421299"/>
            </a:xfrm>
            <a:custGeom>
              <a:avLst/>
              <a:gdLst/>
              <a:ahLst/>
              <a:cxnLst/>
              <a:rect l="l" t="t" r="r" b="b"/>
              <a:pathLst>
                <a:path w="11749684" h="1421299">
                  <a:moveTo>
                    <a:pt x="0" y="0"/>
                  </a:moveTo>
                  <a:lnTo>
                    <a:pt x="11749684" y="0"/>
                  </a:lnTo>
                  <a:lnTo>
                    <a:pt x="11749684" y="1421299"/>
                  </a:lnTo>
                  <a:lnTo>
                    <a:pt x="0" y="142129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1749683" cy="144987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125"/>
                </a:lnSpc>
              </a:pPr>
              <a:r>
                <a:rPr lang="en-US" sz="4875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Data Loading and Inspection</a:t>
              </a:r>
            </a:p>
          </p:txBody>
        </p:sp>
      </p:grpSp>
      <p:sp>
        <p:nvSpPr>
          <p:cNvPr id="10" name="Freeform 10" descr="preencoded.png"/>
          <p:cNvSpPr/>
          <p:nvPr/>
        </p:nvSpPr>
        <p:spPr>
          <a:xfrm>
            <a:off x="7843242" y="2367706"/>
            <a:ext cx="1407467" cy="1688901"/>
          </a:xfrm>
          <a:custGeom>
            <a:avLst/>
            <a:gdLst/>
            <a:ahLst/>
            <a:cxnLst/>
            <a:rect l="l" t="t" r="r" b="b"/>
            <a:pathLst>
              <a:path w="1407467" h="1688901">
                <a:moveTo>
                  <a:pt x="0" y="0"/>
                </a:moveTo>
                <a:lnTo>
                  <a:pt x="1407468" y="0"/>
                </a:lnTo>
                <a:lnTo>
                  <a:pt x="1407468" y="1688901"/>
                </a:lnTo>
                <a:lnTo>
                  <a:pt x="0" y="16889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67" r="-167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9672935" y="2649141"/>
            <a:ext cx="3127772" cy="390971"/>
            <a:chOff x="0" y="0"/>
            <a:chExt cx="4170363" cy="52129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170363" cy="521295"/>
            </a:xfrm>
            <a:custGeom>
              <a:avLst/>
              <a:gdLst/>
              <a:ahLst/>
              <a:cxnLst/>
              <a:rect l="l" t="t" r="r" b="b"/>
              <a:pathLst>
                <a:path w="4170363" h="521295">
                  <a:moveTo>
                    <a:pt x="0" y="0"/>
                  </a:moveTo>
                  <a:lnTo>
                    <a:pt x="4170363" y="0"/>
                  </a:lnTo>
                  <a:lnTo>
                    <a:pt x="4170363" y="521295"/>
                  </a:lnTo>
                  <a:lnTo>
                    <a:pt x="0" y="5212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4170363" cy="5308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Load Dataset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672935" y="3208884"/>
            <a:ext cx="7629822" cy="450205"/>
            <a:chOff x="0" y="0"/>
            <a:chExt cx="10173097" cy="60027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173097" cy="600273"/>
            </a:xfrm>
            <a:custGeom>
              <a:avLst/>
              <a:gdLst/>
              <a:ahLst/>
              <a:cxnLst/>
              <a:rect l="l" t="t" r="r" b="b"/>
              <a:pathLst>
                <a:path w="10173097" h="600273">
                  <a:moveTo>
                    <a:pt x="0" y="0"/>
                  </a:moveTo>
                  <a:lnTo>
                    <a:pt x="10173097" y="0"/>
                  </a:lnTo>
                  <a:lnTo>
                    <a:pt x="10173097" y="600273"/>
                  </a:lnTo>
                  <a:lnTo>
                    <a:pt x="0" y="6002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0173097" cy="6955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Use Pandas to import the wine quality CSV file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7843242" y="4056609"/>
            <a:ext cx="1407467" cy="1688901"/>
          </a:xfrm>
          <a:custGeom>
            <a:avLst/>
            <a:gdLst/>
            <a:ahLst/>
            <a:cxnLst/>
            <a:rect l="l" t="t" r="r" b="b"/>
            <a:pathLst>
              <a:path w="1407467" h="1688901">
                <a:moveTo>
                  <a:pt x="0" y="0"/>
                </a:moveTo>
                <a:lnTo>
                  <a:pt x="1407468" y="0"/>
                </a:lnTo>
                <a:lnTo>
                  <a:pt x="1407468" y="1688901"/>
                </a:lnTo>
                <a:lnTo>
                  <a:pt x="0" y="16889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67" r="-167"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9672935" y="4338042"/>
            <a:ext cx="3127772" cy="390971"/>
            <a:chOff x="0" y="0"/>
            <a:chExt cx="4170363" cy="52129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170363" cy="521295"/>
            </a:xfrm>
            <a:custGeom>
              <a:avLst/>
              <a:gdLst/>
              <a:ahLst/>
              <a:cxnLst/>
              <a:rect l="l" t="t" r="r" b="b"/>
              <a:pathLst>
                <a:path w="4170363" h="521295">
                  <a:moveTo>
                    <a:pt x="0" y="0"/>
                  </a:moveTo>
                  <a:lnTo>
                    <a:pt x="4170363" y="0"/>
                  </a:lnTo>
                  <a:lnTo>
                    <a:pt x="4170363" y="521295"/>
                  </a:lnTo>
                  <a:lnTo>
                    <a:pt x="0" y="5212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9525"/>
              <a:ext cx="4170363" cy="5308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Initial Inspection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672935" y="4897785"/>
            <a:ext cx="7629822" cy="450205"/>
            <a:chOff x="0" y="0"/>
            <a:chExt cx="10173097" cy="600273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0173097" cy="600273"/>
            </a:xfrm>
            <a:custGeom>
              <a:avLst/>
              <a:gdLst/>
              <a:ahLst/>
              <a:cxnLst/>
              <a:rect l="l" t="t" r="r" b="b"/>
              <a:pathLst>
                <a:path w="10173097" h="600273">
                  <a:moveTo>
                    <a:pt x="0" y="0"/>
                  </a:moveTo>
                  <a:lnTo>
                    <a:pt x="10173097" y="0"/>
                  </a:lnTo>
                  <a:lnTo>
                    <a:pt x="10173097" y="600273"/>
                  </a:lnTo>
                  <a:lnTo>
                    <a:pt x="0" y="6002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0"/>
              <a:ext cx="10173097" cy="6955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Check first rows, data types, and missing values</a:t>
              </a:r>
            </a:p>
          </p:txBody>
        </p:sp>
      </p:grpSp>
      <p:sp>
        <p:nvSpPr>
          <p:cNvPr id="24" name="Freeform 24" descr="preencoded.png"/>
          <p:cNvSpPr/>
          <p:nvPr/>
        </p:nvSpPr>
        <p:spPr>
          <a:xfrm>
            <a:off x="7843242" y="5745510"/>
            <a:ext cx="1407467" cy="1688901"/>
          </a:xfrm>
          <a:custGeom>
            <a:avLst/>
            <a:gdLst/>
            <a:ahLst/>
            <a:cxnLst/>
            <a:rect l="l" t="t" r="r" b="b"/>
            <a:pathLst>
              <a:path w="1407467" h="1688901">
                <a:moveTo>
                  <a:pt x="0" y="0"/>
                </a:moveTo>
                <a:lnTo>
                  <a:pt x="1407468" y="0"/>
                </a:lnTo>
                <a:lnTo>
                  <a:pt x="1407468" y="1688901"/>
                </a:lnTo>
                <a:lnTo>
                  <a:pt x="0" y="16889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67" r="-167"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9672935" y="6026944"/>
            <a:ext cx="3127772" cy="390971"/>
            <a:chOff x="0" y="0"/>
            <a:chExt cx="4170363" cy="521295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170363" cy="521295"/>
            </a:xfrm>
            <a:custGeom>
              <a:avLst/>
              <a:gdLst/>
              <a:ahLst/>
              <a:cxnLst/>
              <a:rect l="l" t="t" r="r" b="b"/>
              <a:pathLst>
                <a:path w="4170363" h="521295">
                  <a:moveTo>
                    <a:pt x="0" y="0"/>
                  </a:moveTo>
                  <a:lnTo>
                    <a:pt x="4170363" y="0"/>
                  </a:lnTo>
                  <a:lnTo>
                    <a:pt x="4170363" y="521295"/>
                  </a:lnTo>
                  <a:lnTo>
                    <a:pt x="0" y="5212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9525"/>
              <a:ext cx="4170363" cy="5308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Statistics Overview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672935" y="6586686"/>
            <a:ext cx="7629822" cy="450205"/>
            <a:chOff x="0" y="0"/>
            <a:chExt cx="10173097" cy="60027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173097" cy="600273"/>
            </a:xfrm>
            <a:custGeom>
              <a:avLst/>
              <a:gdLst/>
              <a:ahLst/>
              <a:cxnLst/>
              <a:rect l="l" t="t" r="r" b="b"/>
              <a:pathLst>
                <a:path w="10173097" h="600273">
                  <a:moveTo>
                    <a:pt x="0" y="0"/>
                  </a:moveTo>
                  <a:lnTo>
                    <a:pt x="10173097" y="0"/>
                  </a:lnTo>
                  <a:lnTo>
                    <a:pt x="10173097" y="600273"/>
                  </a:lnTo>
                  <a:lnTo>
                    <a:pt x="0" y="6002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95250"/>
              <a:ext cx="10173097" cy="6955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Generate descriptive statistics to summarize data</a:t>
              </a:r>
            </a:p>
          </p:txBody>
        </p:sp>
      </p:grpSp>
      <p:sp>
        <p:nvSpPr>
          <p:cNvPr id="31" name="Freeform 31" descr="preencoded.png"/>
          <p:cNvSpPr/>
          <p:nvPr/>
        </p:nvSpPr>
        <p:spPr>
          <a:xfrm>
            <a:off x="7843242" y="7434411"/>
            <a:ext cx="1407467" cy="1688901"/>
          </a:xfrm>
          <a:custGeom>
            <a:avLst/>
            <a:gdLst/>
            <a:ahLst/>
            <a:cxnLst/>
            <a:rect l="l" t="t" r="r" b="b"/>
            <a:pathLst>
              <a:path w="1407467" h="1688901">
                <a:moveTo>
                  <a:pt x="0" y="0"/>
                </a:moveTo>
                <a:lnTo>
                  <a:pt x="1407468" y="0"/>
                </a:lnTo>
                <a:lnTo>
                  <a:pt x="1407468" y="1688901"/>
                </a:lnTo>
                <a:lnTo>
                  <a:pt x="0" y="168890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67" r="-167"/>
            </a:stretch>
          </a:blipFill>
        </p:spPr>
      </p:sp>
      <p:grpSp>
        <p:nvGrpSpPr>
          <p:cNvPr id="32" name="Group 32"/>
          <p:cNvGrpSpPr/>
          <p:nvPr/>
        </p:nvGrpSpPr>
        <p:grpSpPr>
          <a:xfrm>
            <a:off x="9672935" y="7715845"/>
            <a:ext cx="3127772" cy="390971"/>
            <a:chOff x="0" y="0"/>
            <a:chExt cx="4170363" cy="52129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4170363" cy="521295"/>
            </a:xfrm>
            <a:custGeom>
              <a:avLst/>
              <a:gdLst/>
              <a:ahLst/>
              <a:cxnLst/>
              <a:rect l="l" t="t" r="r" b="b"/>
              <a:pathLst>
                <a:path w="4170363" h="521295">
                  <a:moveTo>
                    <a:pt x="0" y="0"/>
                  </a:moveTo>
                  <a:lnTo>
                    <a:pt x="4170363" y="0"/>
                  </a:lnTo>
                  <a:lnTo>
                    <a:pt x="4170363" y="521295"/>
                  </a:lnTo>
                  <a:lnTo>
                    <a:pt x="0" y="5212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0" y="-9525"/>
              <a:ext cx="4170363" cy="53082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Target Variable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9672935" y="8275587"/>
            <a:ext cx="7629822" cy="450205"/>
            <a:chOff x="0" y="0"/>
            <a:chExt cx="10173097" cy="60027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0173097" cy="600273"/>
            </a:xfrm>
            <a:custGeom>
              <a:avLst/>
              <a:gdLst/>
              <a:ahLst/>
              <a:cxnLst/>
              <a:rect l="l" t="t" r="r" b="b"/>
              <a:pathLst>
                <a:path w="10173097" h="600273">
                  <a:moveTo>
                    <a:pt x="0" y="0"/>
                  </a:moveTo>
                  <a:lnTo>
                    <a:pt x="10173097" y="0"/>
                  </a:lnTo>
                  <a:lnTo>
                    <a:pt x="10173097" y="600273"/>
                  </a:lnTo>
                  <a:lnTo>
                    <a:pt x="0" y="6002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95250"/>
              <a:ext cx="10173097" cy="6955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Quality scores range from 1 to 10 for prediction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907983" y="826294"/>
            <a:ext cx="9330035" cy="2092375"/>
            <a:chOff x="0" y="0"/>
            <a:chExt cx="12440047" cy="27898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440047" cy="2789833"/>
            </a:xfrm>
            <a:custGeom>
              <a:avLst/>
              <a:gdLst/>
              <a:ahLst/>
              <a:cxnLst/>
              <a:rect l="l" t="t" r="r" b="b"/>
              <a:pathLst>
                <a:path w="12440047" h="2789833">
                  <a:moveTo>
                    <a:pt x="0" y="0"/>
                  </a:moveTo>
                  <a:lnTo>
                    <a:pt x="12440047" y="0"/>
                  </a:lnTo>
                  <a:lnTo>
                    <a:pt x="12440047" y="2789833"/>
                  </a:lnTo>
                  <a:lnTo>
                    <a:pt x="0" y="27898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2440047" cy="282793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500"/>
                </a:lnSpc>
              </a:pPr>
              <a:r>
                <a:rPr lang="en-US" sz="5187" b="1" dirty="0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Exploratory Data Analysis: Univariate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03220" y="2937719"/>
            <a:ext cx="684460" cy="684460"/>
            <a:chOff x="0" y="0"/>
            <a:chExt cx="912613" cy="912613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899922" cy="899922"/>
            </a:xfrm>
            <a:custGeom>
              <a:avLst/>
              <a:gdLst/>
              <a:ahLst/>
              <a:cxnLst/>
              <a:rect l="l" t="t" r="r" b="b"/>
              <a:pathLst>
                <a:path w="899922" h="899922">
                  <a:moveTo>
                    <a:pt x="0" y="168021"/>
                  </a:moveTo>
                  <a:cubicBezTo>
                    <a:pt x="0" y="75184"/>
                    <a:pt x="75184" y="0"/>
                    <a:pt x="168021" y="0"/>
                  </a:cubicBezTo>
                  <a:lnTo>
                    <a:pt x="731901" y="0"/>
                  </a:lnTo>
                  <a:cubicBezTo>
                    <a:pt x="824738" y="0"/>
                    <a:pt x="899922" y="75184"/>
                    <a:pt x="899922" y="168021"/>
                  </a:cubicBezTo>
                  <a:lnTo>
                    <a:pt x="899922" y="731901"/>
                  </a:lnTo>
                  <a:cubicBezTo>
                    <a:pt x="899922" y="824738"/>
                    <a:pt x="824738" y="899922"/>
                    <a:pt x="731901" y="899922"/>
                  </a:cubicBezTo>
                  <a:lnTo>
                    <a:pt x="168021" y="899922"/>
                  </a:lnTo>
                  <a:cubicBezTo>
                    <a:pt x="75184" y="899922"/>
                    <a:pt x="0" y="824738"/>
                    <a:pt x="0" y="731901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912622" cy="912622"/>
            </a:xfrm>
            <a:custGeom>
              <a:avLst/>
              <a:gdLst/>
              <a:ahLst/>
              <a:cxnLst/>
              <a:rect l="l" t="t" r="r" b="b"/>
              <a:pathLst>
                <a:path w="912622" h="912622">
                  <a:moveTo>
                    <a:pt x="0" y="174371"/>
                  </a:moveTo>
                  <a:cubicBezTo>
                    <a:pt x="0" y="78105"/>
                    <a:pt x="78105" y="0"/>
                    <a:pt x="174371" y="0"/>
                  </a:cubicBezTo>
                  <a:lnTo>
                    <a:pt x="738251" y="0"/>
                  </a:lnTo>
                  <a:lnTo>
                    <a:pt x="738251" y="6350"/>
                  </a:lnTo>
                  <a:lnTo>
                    <a:pt x="738251" y="0"/>
                  </a:lnTo>
                  <a:lnTo>
                    <a:pt x="738251" y="6350"/>
                  </a:lnTo>
                  <a:lnTo>
                    <a:pt x="738251" y="0"/>
                  </a:lnTo>
                  <a:cubicBezTo>
                    <a:pt x="834517" y="0"/>
                    <a:pt x="912622" y="78105"/>
                    <a:pt x="912622" y="174371"/>
                  </a:cubicBezTo>
                  <a:lnTo>
                    <a:pt x="912622" y="738251"/>
                  </a:lnTo>
                  <a:lnTo>
                    <a:pt x="906272" y="738251"/>
                  </a:lnTo>
                  <a:lnTo>
                    <a:pt x="912622" y="738251"/>
                  </a:lnTo>
                  <a:cubicBezTo>
                    <a:pt x="912622" y="834517"/>
                    <a:pt x="834517" y="912622"/>
                    <a:pt x="738251" y="912622"/>
                  </a:cubicBezTo>
                  <a:lnTo>
                    <a:pt x="738251" y="906272"/>
                  </a:lnTo>
                  <a:lnTo>
                    <a:pt x="738251" y="912622"/>
                  </a:lnTo>
                  <a:lnTo>
                    <a:pt x="174371" y="912622"/>
                  </a:lnTo>
                  <a:lnTo>
                    <a:pt x="174371" y="906272"/>
                  </a:lnTo>
                  <a:lnTo>
                    <a:pt x="174371" y="912622"/>
                  </a:lnTo>
                  <a:cubicBezTo>
                    <a:pt x="78105" y="912622"/>
                    <a:pt x="0" y="834517"/>
                    <a:pt x="0" y="738251"/>
                  </a:cubicBezTo>
                  <a:lnTo>
                    <a:pt x="0" y="174371"/>
                  </a:lnTo>
                  <a:lnTo>
                    <a:pt x="6350" y="174371"/>
                  </a:lnTo>
                  <a:lnTo>
                    <a:pt x="0" y="174371"/>
                  </a:lnTo>
                  <a:moveTo>
                    <a:pt x="12700" y="174371"/>
                  </a:moveTo>
                  <a:lnTo>
                    <a:pt x="12700" y="738251"/>
                  </a:lnTo>
                  <a:lnTo>
                    <a:pt x="6350" y="738251"/>
                  </a:lnTo>
                  <a:lnTo>
                    <a:pt x="12700" y="738251"/>
                  </a:lnTo>
                  <a:cubicBezTo>
                    <a:pt x="12700" y="827532"/>
                    <a:pt x="85090" y="899922"/>
                    <a:pt x="174371" y="899922"/>
                  </a:cubicBezTo>
                  <a:lnTo>
                    <a:pt x="738251" y="899922"/>
                  </a:lnTo>
                  <a:cubicBezTo>
                    <a:pt x="827532" y="899922"/>
                    <a:pt x="899922" y="827532"/>
                    <a:pt x="899922" y="738251"/>
                  </a:cubicBezTo>
                  <a:lnTo>
                    <a:pt x="899922" y="174371"/>
                  </a:lnTo>
                  <a:lnTo>
                    <a:pt x="906272" y="174371"/>
                  </a:lnTo>
                  <a:lnTo>
                    <a:pt x="899922" y="174371"/>
                  </a:lnTo>
                  <a:cubicBezTo>
                    <a:pt x="899922" y="85090"/>
                    <a:pt x="827532" y="12700"/>
                    <a:pt x="738251" y="12700"/>
                  </a:cubicBezTo>
                  <a:lnTo>
                    <a:pt x="174371" y="12700"/>
                  </a:lnTo>
                  <a:lnTo>
                    <a:pt x="174371" y="6350"/>
                  </a:lnTo>
                  <a:lnTo>
                    <a:pt x="174371" y="12700"/>
                  </a:lnTo>
                  <a:cubicBezTo>
                    <a:pt x="85090" y="12700"/>
                    <a:pt x="12700" y="85090"/>
                    <a:pt x="12700" y="174371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8882806" y="3045470"/>
            <a:ext cx="3333304" cy="576709"/>
            <a:chOff x="0" y="0"/>
            <a:chExt cx="4444405" cy="76894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444405" cy="768945"/>
            </a:xfrm>
            <a:custGeom>
              <a:avLst/>
              <a:gdLst/>
              <a:ahLst/>
              <a:cxnLst/>
              <a:rect l="l" t="t" r="r" b="b"/>
              <a:pathLst>
                <a:path w="4444405" h="768945">
                  <a:moveTo>
                    <a:pt x="0" y="0"/>
                  </a:moveTo>
                  <a:lnTo>
                    <a:pt x="4444405" y="0"/>
                  </a:lnTo>
                  <a:lnTo>
                    <a:pt x="4444405" y="768945"/>
                  </a:lnTo>
                  <a:lnTo>
                    <a:pt x="0" y="76894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4444405" cy="78799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250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Key Metrics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882806" y="3642122"/>
            <a:ext cx="8355211" cy="479971"/>
            <a:chOff x="0" y="0"/>
            <a:chExt cx="11140282" cy="63996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1140282" cy="639962"/>
            </a:xfrm>
            <a:custGeom>
              <a:avLst/>
              <a:gdLst/>
              <a:ahLst/>
              <a:cxnLst/>
              <a:rect l="l" t="t" r="r" b="b"/>
              <a:pathLst>
                <a:path w="11140282" h="639962">
                  <a:moveTo>
                    <a:pt x="0" y="0"/>
                  </a:moveTo>
                  <a:lnTo>
                    <a:pt x="11140282" y="0"/>
                  </a:lnTo>
                  <a:lnTo>
                    <a:pt x="11140282" y="639962"/>
                  </a:lnTo>
                  <a:lnTo>
                    <a:pt x="0" y="639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85725"/>
              <a:ext cx="11140282" cy="7256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Quality mode: 6, Fixed Acidity mean: 6.854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903220" y="4717256"/>
            <a:ext cx="684460" cy="684460"/>
            <a:chOff x="0" y="0"/>
            <a:chExt cx="912613" cy="912613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899922" cy="899922"/>
            </a:xfrm>
            <a:custGeom>
              <a:avLst/>
              <a:gdLst/>
              <a:ahLst/>
              <a:cxnLst/>
              <a:rect l="l" t="t" r="r" b="b"/>
              <a:pathLst>
                <a:path w="899922" h="899922">
                  <a:moveTo>
                    <a:pt x="0" y="168021"/>
                  </a:moveTo>
                  <a:cubicBezTo>
                    <a:pt x="0" y="75184"/>
                    <a:pt x="75184" y="0"/>
                    <a:pt x="168021" y="0"/>
                  </a:cubicBezTo>
                  <a:lnTo>
                    <a:pt x="731901" y="0"/>
                  </a:lnTo>
                  <a:cubicBezTo>
                    <a:pt x="824738" y="0"/>
                    <a:pt x="899922" y="75184"/>
                    <a:pt x="899922" y="168021"/>
                  </a:cubicBezTo>
                  <a:lnTo>
                    <a:pt x="899922" y="731901"/>
                  </a:lnTo>
                  <a:cubicBezTo>
                    <a:pt x="899922" y="824738"/>
                    <a:pt x="824738" y="899922"/>
                    <a:pt x="731901" y="899922"/>
                  </a:cubicBezTo>
                  <a:lnTo>
                    <a:pt x="168021" y="899922"/>
                  </a:lnTo>
                  <a:cubicBezTo>
                    <a:pt x="75184" y="899922"/>
                    <a:pt x="0" y="824738"/>
                    <a:pt x="0" y="731901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912622" cy="912622"/>
            </a:xfrm>
            <a:custGeom>
              <a:avLst/>
              <a:gdLst/>
              <a:ahLst/>
              <a:cxnLst/>
              <a:rect l="l" t="t" r="r" b="b"/>
              <a:pathLst>
                <a:path w="912622" h="912622">
                  <a:moveTo>
                    <a:pt x="0" y="174371"/>
                  </a:moveTo>
                  <a:cubicBezTo>
                    <a:pt x="0" y="78105"/>
                    <a:pt x="78105" y="0"/>
                    <a:pt x="174371" y="0"/>
                  </a:cubicBezTo>
                  <a:lnTo>
                    <a:pt x="738251" y="0"/>
                  </a:lnTo>
                  <a:lnTo>
                    <a:pt x="738251" y="6350"/>
                  </a:lnTo>
                  <a:lnTo>
                    <a:pt x="738251" y="0"/>
                  </a:lnTo>
                  <a:lnTo>
                    <a:pt x="738251" y="6350"/>
                  </a:lnTo>
                  <a:lnTo>
                    <a:pt x="738251" y="0"/>
                  </a:lnTo>
                  <a:cubicBezTo>
                    <a:pt x="834517" y="0"/>
                    <a:pt x="912622" y="78105"/>
                    <a:pt x="912622" y="174371"/>
                  </a:cubicBezTo>
                  <a:lnTo>
                    <a:pt x="912622" y="738251"/>
                  </a:lnTo>
                  <a:lnTo>
                    <a:pt x="906272" y="738251"/>
                  </a:lnTo>
                  <a:lnTo>
                    <a:pt x="912622" y="738251"/>
                  </a:lnTo>
                  <a:cubicBezTo>
                    <a:pt x="912622" y="834517"/>
                    <a:pt x="834517" y="912622"/>
                    <a:pt x="738251" y="912622"/>
                  </a:cubicBezTo>
                  <a:lnTo>
                    <a:pt x="738251" y="906272"/>
                  </a:lnTo>
                  <a:lnTo>
                    <a:pt x="738251" y="912622"/>
                  </a:lnTo>
                  <a:lnTo>
                    <a:pt x="174371" y="912622"/>
                  </a:lnTo>
                  <a:lnTo>
                    <a:pt x="174371" y="906272"/>
                  </a:lnTo>
                  <a:lnTo>
                    <a:pt x="174371" y="912622"/>
                  </a:lnTo>
                  <a:cubicBezTo>
                    <a:pt x="78105" y="912622"/>
                    <a:pt x="0" y="834517"/>
                    <a:pt x="0" y="738251"/>
                  </a:cubicBezTo>
                  <a:lnTo>
                    <a:pt x="0" y="174371"/>
                  </a:lnTo>
                  <a:lnTo>
                    <a:pt x="6350" y="174371"/>
                  </a:lnTo>
                  <a:lnTo>
                    <a:pt x="0" y="174371"/>
                  </a:lnTo>
                  <a:moveTo>
                    <a:pt x="12700" y="174371"/>
                  </a:moveTo>
                  <a:lnTo>
                    <a:pt x="12700" y="738251"/>
                  </a:lnTo>
                  <a:lnTo>
                    <a:pt x="6350" y="738251"/>
                  </a:lnTo>
                  <a:lnTo>
                    <a:pt x="12700" y="738251"/>
                  </a:lnTo>
                  <a:cubicBezTo>
                    <a:pt x="12700" y="827532"/>
                    <a:pt x="85090" y="899922"/>
                    <a:pt x="174371" y="899922"/>
                  </a:cubicBezTo>
                  <a:lnTo>
                    <a:pt x="738251" y="899922"/>
                  </a:lnTo>
                  <a:cubicBezTo>
                    <a:pt x="827532" y="899922"/>
                    <a:pt x="899922" y="827532"/>
                    <a:pt x="899922" y="738251"/>
                  </a:cubicBezTo>
                  <a:lnTo>
                    <a:pt x="899922" y="174371"/>
                  </a:lnTo>
                  <a:lnTo>
                    <a:pt x="906272" y="174371"/>
                  </a:lnTo>
                  <a:lnTo>
                    <a:pt x="899922" y="174371"/>
                  </a:lnTo>
                  <a:cubicBezTo>
                    <a:pt x="899922" y="85090"/>
                    <a:pt x="827532" y="12700"/>
                    <a:pt x="738251" y="12700"/>
                  </a:cubicBezTo>
                  <a:lnTo>
                    <a:pt x="174371" y="12700"/>
                  </a:lnTo>
                  <a:lnTo>
                    <a:pt x="174371" y="6350"/>
                  </a:lnTo>
                  <a:lnTo>
                    <a:pt x="174371" y="12700"/>
                  </a:lnTo>
                  <a:cubicBezTo>
                    <a:pt x="85090" y="12700"/>
                    <a:pt x="12700" y="85090"/>
                    <a:pt x="12700" y="174371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8882806" y="4825008"/>
            <a:ext cx="3333304" cy="416719"/>
            <a:chOff x="0" y="0"/>
            <a:chExt cx="4444405" cy="55562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444405" cy="555625"/>
            </a:xfrm>
            <a:custGeom>
              <a:avLst/>
              <a:gdLst/>
              <a:ahLst/>
              <a:cxnLst/>
              <a:rect l="l" t="t" r="r" b="b"/>
              <a:pathLst>
                <a:path w="4444405" h="555625">
                  <a:moveTo>
                    <a:pt x="0" y="0"/>
                  </a:moveTo>
                  <a:lnTo>
                    <a:pt x="4444405" y="0"/>
                  </a:lnTo>
                  <a:lnTo>
                    <a:pt x="4444405" y="555625"/>
                  </a:lnTo>
                  <a:lnTo>
                    <a:pt x="0" y="5556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19050"/>
              <a:ext cx="4444405" cy="5746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250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Feature Means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8882806" y="5421660"/>
            <a:ext cx="8355211" cy="479971"/>
            <a:chOff x="0" y="0"/>
            <a:chExt cx="11140282" cy="63996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140282" cy="639962"/>
            </a:xfrm>
            <a:custGeom>
              <a:avLst/>
              <a:gdLst/>
              <a:ahLst/>
              <a:cxnLst/>
              <a:rect l="l" t="t" r="r" b="b"/>
              <a:pathLst>
                <a:path w="11140282" h="639962">
                  <a:moveTo>
                    <a:pt x="0" y="0"/>
                  </a:moveTo>
                  <a:lnTo>
                    <a:pt x="11140282" y="0"/>
                  </a:lnTo>
                  <a:lnTo>
                    <a:pt x="11140282" y="639962"/>
                  </a:lnTo>
                  <a:lnTo>
                    <a:pt x="0" y="639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85725"/>
              <a:ext cx="11140282" cy="7256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Volatile Acidity: 0.2782, Citric Acid: 0.3341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903220" y="6496794"/>
            <a:ext cx="684460" cy="684460"/>
            <a:chOff x="0" y="0"/>
            <a:chExt cx="912613" cy="912613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899922" cy="899922"/>
            </a:xfrm>
            <a:custGeom>
              <a:avLst/>
              <a:gdLst/>
              <a:ahLst/>
              <a:cxnLst/>
              <a:rect l="l" t="t" r="r" b="b"/>
              <a:pathLst>
                <a:path w="899922" h="899922">
                  <a:moveTo>
                    <a:pt x="0" y="168021"/>
                  </a:moveTo>
                  <a:cubicBezTo>
                    <a:pt x="0" y="75184"/>
                    <a:pt x="75184" y="0"/>
                    <a:pt x="168021" y="0"/>
                  </a:cubicBezTo>
                  <a:lnTo>
                    <a:pt x="731901" y="0"/>
                  </a:lnTo>
                  <a:cubicBezTo>
                    <a:pt x="824738" y="0"/>
                    <a:pt x="899922" y="75184"/>
                    <a:pt x="899922" y="168021"/>
                  </a:cubicBezTo>
                  <a:lnTo>
                    <a:pt x="899922" y="731901"/>
                  </a:lnTo>
                  <a:cubicBezTo>
                    <a:pt x="899922" y="824738"/>
                    <a:pt x="824738" y="899922"/>
                    <a:pt x="731901" y="899922"/>
                  </a:cubicBezTo>
                  <a:lnTo>
                    <a:pt x="168021" y="899922"/>
                  </a:lnTo>
                  <a:cubicBezTo>
                    <a:pt x="75184" y="899922"/>
                    <a:pt x="0" y="824738"/>
                    <a:pt x="0" y="731901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912622" cy="912622"/>
            </a:xfrm>
            <a:custGeom>
              <a:avLst/>
              <a:gdLst/>
              <a:ahLst/>
              <a:cxnLst/>
              <a:rect l="l" t="t" r="r" b="b"/>
              <a:pathLst>
                <a:path w="912622" h="912622">
                  <a:moveTo>
                    <a:pt x="0" y="174371"/>
                  </a:moveTo>
                  <a:cubicBezTo>
                    <a:pt x="0" y="78105"/>
                    <a:pt x="78105" y="0"/>
                    <a:pt x="174371" y="0"/>
                  </a:cubicBezTo>
                  <a:lnTo>
                    <a:pt x="738251" y="0"/>
                  </a:lnTo>
                  <a:lnTo>
                    <a:pt x="738251" y="6350"/>
                  </a:lnTo>
                  <a:lnTo>
                    <a:pt x="738251" y="0"/>
                  </a:lnTo>
                  <a:lnTo>
                    <a:pt x="738251" y="6350"/>
                  </a:lnTo>
                  <a:lnTo>
                    <a:pt x="738251" y="0"/>
                  </a:lnTo>
                  <a:cubicBezTo>
                    <a:pt x="834517" y="0"/>
                    <a:pt x="912622" y="78105"/>
                    <a:pt x="912622" y="174371"/>
                  </a:cubicBezTo>
                  <a:lnTo>
                    <a:pt x="912622" y="738251"/>
                  </a:lnTo>
                  <a:lnTo>
                    <a:pt x="906272" y="738251"/>
                  </a:lnTo>
                  <a:lnTo>
                    <a:pt x="912622" y="738251"/>
                  </a:lnTo>
                  <a:cubicBezTo>
                    <a:pt x="912622" y="834517"/>
                    <a:pt x="834517" y="912622"/>
                    <a:pt x="738251" y="912622"/>
                  </a:cubicBezTo>
                  <a:lnTo>
                    <a:pt x="738251" y="906272"/>
                  </a:lnTo>
                  <a:lnTo>
                    <a:pt x="738251" y="912622"/>
                  </a:lnTo>
                  <a:lnTo>
                    <a:pt x="174371" y="912622"/>
                  </a:lnTo>
                  <a:lnTo>
                    <a:pt x="174371" y="906272"/>
                  </a:lnTo>
                  <a:lnTo>
                    <a:pt x="174371" y="912622"/>
                  </a:lnTo>
                  <a:cubicBezTo>
                    <a:pt x="78105" y="912622"/>
                    <a:pt x="0" y="834517"/>
                    <a:pt x="0" y="738251"/>
                  </a:cubicBezTo>
                  <a:lnTo>
                    <a:pt x="0" y="174371"/>
                  </a:lnTo>
                  <a:lnTo>
                    <a:pt x="6350" y="174371"/>
                  </a:lnTo>
                  <a:lnTo>
                    <a:pt x="0" y="174371"/>
                  </a:lnTo>
                  <a:moveTo>
                    <a:pt x="12700" y="174371"/>
                  </a:moveTo>
                  <a:lnTo>
                    <a:pt x="12700" y="738251"/>
                  </a:lnTo>
                  <a:lnTo>
                    <a:pt x="6350" y="738251"/>
                  </a:lnTo>
                  <a:lnTo>
                    <a:pt x="12700" y="738251"/>
                  </a:lnTo>
                  <a:cubicBezTo>
                    <a:pt x="12700" y="827532"/>
                    <a:pt x="85090" y="899922"/>
                    <a:pt x="174371" y="899922"/>
                  </a:cubicBezTo>
                  <a:lnTo>
                    <a:pt x="738251" y="899922"/>
                  </a:lnTo>
                  <a:cubicBezTo>
                    <a:pt x="827532" y="899922"/>
                    <a:pt x="899922" y="827532"/>
                    <a:pt x="899922" y="738251"/>
                  </a:cubicBezTo>
                  <a:lnTo>
                    <a:pt x="899922" y="174371"/>
                  </a:lnTo>
                  <a:lnTo>
                    <a:pt x="906272" y="174371"/>
                  </a:lnTo>
                  <a:lnTo>
                    <a:pt x="899922" y="174371"/>
                  </a:lnTo>
                  <a:cubicBezTo>
                    <a:pt x="899922" y="85090"/>
                    <a:pt x="827532" y="12700"/>
                    <a:pt x="738251" y="12700"/>
                  </a:cubicBezTo>
                  <a:lnTo>
                    <a:pt x="174371" y="12700"/>
                  </a:lnTo>
                  <a:lnTo>
                    <a:pt x="174371" y="6350"/>
                  </a:lnTo>
                  <a:lnTo>
                    <a:pt x="174371" y="12700"/>
                  </a:lnTo>
                  <a:cubicBezTo>
                    <a:pt x="85090" y="12700"/>
                    <a:pt x="12700" y="85090"/>
                    <a:pt x="12700" y="174371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8882806" y="6604546"/>
            <a:ext cx="3333304" cy="416719"/>
            <a:chOff x="0" y="0"/>
            <a:chExt cx="4444405" cy="555625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444405" cy="555625"/>
            </a:xfrm>
            <a:custGeom>
              <a:avLst/>
              <a:gdLst/>
              <a:ahLst/>
              <a:cxnLst/>
              <a:rect l="l" t="t" r="r" b="b"/>
              <a:pathLst>
                <a:path w="4444405" h="555625">
                  <a:moveTo>
                    <a:pt x="0" y="0"/>
                  </a:moveTo>
                  <a:lnTo>
                    <a:pt x="4444405" y="0"/>
                  </a:lnTo>
                  <a:lnTo>
                    <a:pt x="4444405" y="555625"/>
                  </a:lnTo>
                  <a:lnTo>
                    <a:pt x="0" y="5556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19050"/>
              <a:ext cx="4444405" cy="5746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250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Distribution Insights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8882806" y="7201197"/>
            <a:ext cx="8355211" cy="479971"/>
            <a:chOff x="0" y="0"/>
            <a:chExt cx="11140282" cy="63996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140282" cy="639962"/>
            </a:xfrm>
            <a:custGeom>
              <a:avLst/>
              <a:gdLst/>
              <a:ahLst/>
              <a:cxnLst/>
              <a:rect l="l" t="t" r="r" b="b"/>
              <a:pathLst>
                <a:path w="11140282" h="639962">
                  <a:moveTo>
                    <a:pt x="0" y="0"/>
                  </a:moveTo>
                  <a:lnTo>
                    <a:pt x="11140282" y="0"/>
                  </a:lnTo>
                  <a:lnTo>
                    <a:pt x="11140282" y="639962"/>
                  </a:lnTo>
                  <a:lnTo>
                    <a:pt x="0" y="639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85725"/>
              <a:ext cx="11140282" cy="7256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Identify skewness and outliers impacting results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7903220" y="8276333"/>
            <a:ext cx="684460" cy="684460"/>
            <a:chOff x="0" y="0"/>
            <a:chExt cx="912613" cy="912613"/>
          </a:xfrm>
        </p:grpSpPr>
        <p:sp>
          <p:nvSpPr>
            <p:cNvPr id="38" name="Freeform 38"/>
            <p:cNvSpPr/>
            <p:nvPr/>
          </p:nvSpPr>
          <p:spPr>
            <a:xfrm>
              <a:off x="6350" y="6350"/>
              <a:ext cx="899922" cy="899922"/>
            </a:xfrm>
            <a:custGeom>
              <a:avLst/>
              <a:gdLst/>
              <a:ahLst/>
              <a:cxnLst/>
              <a:rect l="l" t="t" r="r" b="b"/>
              <a:pathLst>
                <a:path w="899922" h="899922">
                  <a:moveTo>
                    <a:pt x="0" y="168021"/>
                  </a:moveTo>
                  <a:cubicBezTo>
                    <a:pt x="0" y="75184"/>
                    <a:pt x="75184" y="0"/>
                    <a:pt x="168021" y="0"/>
                  </a:cubicBezTo>
                  <a:lnTo>
                    <a:pt x="731901" y="0"/>
                  </a:lnTo>
                  <a:cubicBezTo>
                    <a:pt x="824738" y="0"/>
                    <a:pt x="899922" y="75184"/>
                    <a:pt x="899922" y="168021"/>
                  </a:cubicBezTo>
                  <a:lnTo>
                    <a:pt x="899922" y="731901"/>
                  </a:lnTo>
                  <a:cubicBezTo>
                    <a:pt x="899922" y="824738"/>
                    <a:pt x="824738" y="899922"/>
                    <a:pt x="731901" y="899922"/>
                  </a:cubicBezTo>
                  <a:lnTo>
                    <a:pt x="168021" y="899922"/>
                  </a:lnTo>
                  <a:cubicBezTo>
                    <a:pt x="75184" y="899922"/>
                    <a:pt x="0" y="824738"/>
                    <a:pt x="0" y="731901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912622" cy="912622"/>
            </a:xfrm>
            <a:custGeom>
              <a:avLst/>
              <a:gdLst/>
              <a:ahLst/>
              <a:cxnLst/>
              <a:rect l="l" t="t" r="r" b="b"/>
              <a:pathLst>
                <a:path w="912622" h="912622">
                  <a:moveTo>
                    <a:pt x="0" y="174371"/>
                  </a:moveTo>
                  <a:cubicBezTo>
                    <a:pt x="0" y="78105"/>
                    <a:pt x="78105" y="0"/>
                    <a:pt x="174371" y="0"/>
                  </a:cubicBezTo>
                  <a:lnTo>
                    <a:pt x="738251" y="0"/>
                  </a:lnTo>
                  <a:lnTo>
                    <a:pt x="738251" y="6350"/>
                  </a:lnTo>
                  <a:lnTo>
                    <a:pt x="738251" y="0"/>
                  </a:lnTo>
                  <a:lnTo>
                    <a:pt x="738251" y="6350"/>
                  </a:lnTo>
                  <a:lnTo>
                    <a:pt x="738251" y="0"/>
                  </a:lnTo>
                  <a:cubicBezTo>
                    <a:pt x="834517" y="0"/>
                    <a:pt x="912622" y="78105"/>
                    <a:pt x="912622" y="174371"/>
                  </a:cubicBezTo>
                  <a:lnTo>
                    <a:pt x="912622" y="738251"/>
                  </a:lnTo>
                  <a:lnTo>
                    <a:pt x="906272" y="738251"/>
                  </a:lnTo>
                  <a:lnTo>
                    <a:pt x="912622" y="738251"/>
                  </a:lnTo>
                  <a:cubicBezTo>
                    <a:pt x="912622" y="834517"/>
                    <a:pt x="834517" y="912622"/>
                    <a:pt x="738251" y="912622"/>
                  </a:cubicBezTo>
                  <a:lnTo>
                    <a:pt x="738251" y="906272"/>
                  </a:lnTo>
                  <a:lnTo>
                    <a:pt x="738251" y="912622"/>
                  </a:lnTo>
                  <a:lnTo>
                    <a:pt x="174371" y="912622"/>
                  </a:lnTo>
                  <a:lnTo>
                    <a:pt x="174371" y="906272"/>
                  </a:lnTo>
                  <a:lnTo>
                    <a:pt x="174371" y="912622"/>
                  </a:lnTo>
                  <a:cubicBezTo>
                    <a:pt x="78105" y="912622"/>
                    <a:pt x="0" y="834517"/>
                    <a:pt x="0" y="738251"/>
                  </a:cubicBezTo>
                  <a:lnTo>
                    <a:pt x="0" y="174371"/>
                  </a:lnTo>
                  <a:lnTo>
                    <a:pt x="6350" y="174371"/>
                  </a:lnTo>
                  <a:lnTo>
                    <a:pt x="0" y="174371"/>
                  </a:lnTo>
                  <a:moveTo>
                    <a:pt x="12700" y="174371"/>
                  </a:moveTo>
                  <a:lnTo>
                    <a:pt x="12700" y="738251"/>
                  </a:lnTo>
                  <a:lnTo>
                    <a:pt x="6350" y="738251"/>
                  </a:lnTo>
                  <a:lnTo>
                    <a:pt x="12700" y="738251"/>
                  </a:lnTo>
                  <a:cubicBezTo>
                    <a:pt x="12700" y="827532"/>
                    <a:pt x="85090" y="899922"/>
                    <a:pt x="174371" y="899922"/>
                  </a:cubicBezTo>
                  <a:lnTo>
                    <a:pt x="738251" y="899922"/>
                  </a:lnTo>
                  <a:cubicBezTo>
                    <a:pt x="827532" y="899922"/>
                    <a:pt x="899922" y="827532"/>
                    <a:pt x="899922" y="738251"/>
                  </a:cubicBezTo>
                  <a:lnTo>
                    <a:pt x="899922" y="174371"/>
                  </a:lnTo>
                  <a:lnTo>
                    <a:pt x="906272" y="174371"/>
                  </a:lnTo>
                  <a:lnTo>
                    <a:pt x="899922" y="174371"/>
                  </a:lnTo>
                  <a:cubicBezTo>
                    <a:pt x="899922" y="85090"/>
                    <a:pt x="827532" y="12700"/>
                    <a:pt x="738251" y="12700"/>
                  </a:cubicBezTo>
                  <a:lnTo>
                    <a:pt x="174371" y="12700"/>
                  </a:lnTo>
                  <a:lnTo>
                    <a:pt x="174371" y="6350"/>
                  </a:lnTo>
                  <a:lnTo>
                    <a:pt x="174371" y="12700"/>
                  </a:lnTo>
                  <a:cubicBezTo>
                    <a:pt x="85090" y="12700"/>
                    <a:pt x="12700" y="85090"/>
                    <a:pt x="12700" y="174371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8882806" y="8384084"/>
            <a:ext cx="3333304" cy="416719"/>
            <a:chOff x="0" y="0"/>
            <a:chExt cx="4444405" cy="555625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4444405" cy="555625"/>
            </a:xfrm>
            <a:custGeom>
              <a:avLst/>
              <a:gdLst/>
              <a:ahLst/>
              <a:cxnLst/>
              <a:rect l="l" t="t" r="r" b="b"/>
              <a:pathLst>
                <a:path w="4444405" h="555625">
                  <a:moveTo>
                    <a:pt x="0" y="0"/>
                  </a:moveTo>
                  <a:lnTo>
                    <a:pt x="4444405" y="0"/>
                  </a:lnTo>
                  <a:lnTo>
                    <a:pt x="4444405" y="555625"/>
                  </a:lnTo>
                  <a:lnTo>
                    <a:pt x="0" y="55562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19050"/>
              <a:ext cx="4444405" cy="57467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250"/>
                </a:lnSpc>
              </a:pPr>
              <a:r>
                <a:rPr lang="en-US" sz="2562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Alcohol Content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8882806" y="8980735"/>
            <a:ext cx="8355211" cy="479971"/>
            <a:chOff x="0" y="0"/>
            <a:chExt cx="11140282" cy="639962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11140282" cy="639962"/>
            </a:xfrm>
            <a:custGeom>
              <a:avLst/>
              <a:gdLst/>
              <a:ahLst/>
              <a:cxnLst/>
              <a:rect l="l" t="t" r="r" b="b"/>
              <a:pathLst>
                <a:path w="11140282" h="639962">
                  <a:moveTo>
                    <a:pt x="0" y="0"/>
                  </a:moveTo>
                  <a:lnTo>
                    <a:pt x="11140282" y="0"/>
                  </a:lnTo>
                  <a:lnTo>
                    <a:pt x="11140282" y="639962"/>
                  </a:lnTo>
                  <a:lnTo>
                    <a:pt x="0" y="639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85725"/>
              <a:ext cx="11140282" cy="72568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Varies widely, influencing quality perception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80046" y="1917783"/>
            <a:ext cx="13318331" cy="2020506"/>
            <a:chOff x="0" y="0"/>
            <a:chExt cx="17757775" cy="269400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757775" cy="2694009"/>
            </a:xfrm>
            <a:custGeom>
              <a:avLst/>
              <a:gdLst/>
              <a:ahLst/>
              <a:cxnLst/>
              <a:rect l="l" t="t" r="r" b="b"/>
              <a:pathLst>
                <a:path w="17757775" h="2694009">
                  <a:moveTo>
                    <a:pt x="0" y="0"/>
                  </a:moveTo>
                  <a:lnTo>
                    <a:pt x="17757775" y="0"/>
                  </a:lnTo>
                  <a:lnTo>
                    <a:pt x="17757775" y="2694009"/>
                  </a:lnTo>
                  <a:lnTo>
                    <a:pt x="0" y="26940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7757775" cy="272258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49"/>
                </a:lnSpc>
              </a:pPr>
              <a:r>
                <a:rPr lang="en-US" sz="5374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EDA: Bivariate and Multivariate Analysis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80046" y="4709666"/>
            <a:ext cx="3429000" cy="428625"/>
            <a:chOff x="0" y="0"/>
            <a:chExt cx="4572000" cy="5715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Scatter Plots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80046" y="5446811"/>
            <a:ext cx="3467397" cy="987624"/>
            <a:chOff x="0" y="0"/>
            <a:chExt cx="4623197" cy="131683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623197" cy="1316832"/>
            </a:xfrm>
            <a:custGeom>
              <a:avLst/>
              <a:gdLst/>
              <a:ahLst/>
              <a:cxnLst/>
              <a:rect l="l" t="t" r="r" b="b"/>
              <a:pathLst>
                <a:path w="4623197" h="1316832">
                  <a:moveTo>
                    <a:pt x="0" y="0"/>
                  </a:moveTo>
                  <a:lnTo>
                    <a:pt x="4623197" y="0"/>
                  </a:lnTo>
                  <a:lnTo>
                    <a:pt x="462319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95250"/>
              <a:ext cx="4623197" cy="14120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Assess relationships like Volatile Acidity vs. Quality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309741" y="4709666"/>
            <a:ext cx="3429000" cy="428625"/>
            <a:chOff x="0" y="0"/>
            <a:chExt cx="4572000" cy="5715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Correlation Matrix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309741" y="5446811"/>
            <a:ext cx="3467398" cy="987624"/>
            <a:chOff x="0" y="0"/>
            <a:chExt cx="4623197" cy="131683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623197" cy="1316832"/>
            </a:xfrm>
            <a:custGeom>
              <a:avLst/>
              <a:gdLst/>
              <a:ahLst/>
              <a:cxnLst/>
              <a:rect l="l" t="t" r="r" b="b"/>
              <a:pathLst>
                <a:path w="4623197" h="1316832">
                  <a:moveTo>
                    <a:pt x="0" y="0"/>
                  </a:moveTo>
                  <a:lnTo>
                    <a:pt x="4623197" y="0"/>
                  </a:lnTo>
                  <a:lnTo>
                    <a:pt x="462319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4623197" cy="14120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Visual heatmap shows feature interdependencies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539436" y="4709666"/>
            <a:ext cx="3429000" cy="428625"/>
            <a:chOff x="0" y="0"/>
            <a:chExt cx="4572000" cy="5715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Box Plots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539436" y="5446811"/>
            <a:ext cx="3467397" cy="987624"/>
            <a:chOff x="0" y="0"/>
            <a:chExt cx="4623197" cy="131683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623197" cy="1316832"/>
            </a:xfrm>
            <a:custGeom>
              <a:avLst/>
              <a:gdLst/>
              <a:ahLst/>
              <a:cxnLst/>
              <a:rect l="l" t="t" r="r" b="b"/>
              <a:pathLst>
                <a:path w="4623197" h="1316832">
                  <a:moveTo>
                    <a:pt x="0" y="0"/>
                  </a:moveTo>
                  <a:lnTo>
                    <a:pt x="4623197" y="0"/>
                  </a:lnTo>
                  <a:lnTo>
                    <a:pt x="462319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4623197" cy="14120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Compare feature spread across quality levels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3769131" y="4709666"/>
            <a:ext cx="3429000" cy="428625"/>
            <a:chOff x="0" y="0"/>
            <a:chExt cx="4572000" cy="5715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Key Insights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3769131" y="5446811"/>
            <a:ext cx="3467398" cy="1481435"/>
            <a:chOff x="0" y="0"/>
            <a:chExt cx="4623197" cy="1975247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623197" cy="1975247"/>
            </a:xfrm>
            <a:custGeom>
              <a:avLst/>
              <a:gdLst/>
              <a:ahLst/>
              <a:cxnLst/>
              <a:rect l="l" t="t" r="r" b="b"/>
              <a:pathLst>
                <a:path w="4623197" h="1975247">
                  <a:moveTo>
                    <a:pt x="0" y="0"/>
                  </a:moveTo>
                  <a:lnTo>
                    <a:pt x="4623197" y="0"/>
                  </a:lnTo>
                  <a:lnTo>
                    <a:pt x="462319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95250"/>
              <a:ext cx="4623197" cy="20704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Spot key drivers influencing wine quality outcomes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0" y="233233"/>
            <a:ext cx="18562099" cy="3507793"/>
          </a:xfrm>
          <a:custGeom>
            <a:avLst/>
            <a:gdLst/>
            <a:ahLst/>
            <a:cxnLst/>
            <a:rect l="l" t="t" r="r" b="b"/>
            <a:pathLst>
              <a:path w="18562099" h="3507793">
                <a:moveTo>
                  <a:pt x="0" y="0"/>
                </a:moveTo>
                <a:lnTo>
                  <a:pt x="18562099" y="0"/>
                </a:lnTo>
                <a:lnTo>
                  <a:pt x="18562099" y="3507793"/>
                </a:lnTo>
                <a:lnTo>
                  <a:pt x="0" y="35077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47" r="-1047" b="-5236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97893" y="4060703"/>
            <a:ext cx="10031462" cy="1331639"/>
            <a:chOff x="0" y="0"/>
            <a:chExt cx="13375283" cy="177551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375283" cy="1775518"/>
            </a:xfrm>
            <a:custGeom>
              <a:avLst/>
              <a:gdLst/>
              <a:ahLst/>
              <a:cxnLst/>
              <a:rect l="l" t="t" r="r" b="b"/>
              <a:pathLst>
                <a:path w="13375283" h="1775518">
                  <a:moveTo>
                    <a:pt x="0" y="0"/>
                  </a:moveTo>
                  <a:lnTo>
                    <a:pt x="13375283" y="0"/>
                  </a:lnTo>
                  <a:lnTo>
                    <a:pt x="13375283" y="1775518"/>
                  </a:lnTo>
                  <a:lnTo>
                    <a:pt x="0" y="17755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3375283" cy="180409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187"/>
                </a:lnSpc>
              </a:pPr>
              <a:r>
                <a:rPr lang="en-US" sz="493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Handling Skewness and Outliers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93130" y="6847731"/>
            <a:ext cx="3761780" cy="294531"/>
            <a:chOff x="0" y="0"/>
            <a:chExt cx="5015707" cy="392708"/>
          </a:xfrm>
        </p:grpSpPr>
        <p:sp>
          <p:nvSpPr>
            <p:cNvPr id="11" name="Freeform 11"/>
            <p:cNvSpPr/>
            <p:nvPr/>
          </p:nvSpPr>
          <p:spPr>
            <a:xfrm>
              <a:off x="6350" y="6350"/>
              <a:ext cx="5003038" cy="379984"/>
            </a:xfrm>
            <a:custGeom>
              <a:avLst/>
              <a:gdLst/>
              <a:ahLst/>
              <a:cxnLst/>
              <a:rect l="l" t="t" r="r" b="b"/>
              <a:pathLst>
                <a:path w="5003038" h="379984">
                  <a:moveTo>
                    <a:pt x="0" y="159639"/>
                  </a:moveTo>
                  <a:cubicBezTo>
                    <a:pt x="0" y="71501"/>
                    <a:pt x="73660" y="0"/>
                    <a:pt x="164592" y="0"/>
                  </a:cubicBezTo>
                  <a:lnTo>
                    <a:pt x="4838446" y="0"/>
                  </a:lnTo>
                  <a:cubicBezTo>
                    <a:pt x="4929378" y="0"/>
                    <a:pt x="5003038" y="71501"/>
                    <a:pt x="5003038" y="159639"/>
                  </a:cubicBezTo>
                  <a:lnTo>
                    <a:pt x="5003038" y="220345"/>
                  </a:lnTo>
                  <a:cubicBezTo>
                    <a:pt x="5003038" y="308483"/>
                    <a:pt x="4929378" y="379984"/>
                    <a:pt x="4838446" y="379984"/>
                  </a:cubicBezTo>
                  <a:lnTo>
                    <a:pt x="164592" y="379984"/>
                  </a:lnTo>
                  <a:cubicBezTo>
                    <a:pt x="73660" y="379984"/>
                    <a:pt x="0" y="308483"/>
                    <a:pt x="0" y="22034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5015738" cy="392684"/>
            </a:xfrm>
            <a:custGeom>
              <a:avLst/>
              <a:gdLst/>
              <a:ahLst/>
              <a:cxnLst/>
              <a:rect l="l" t="t" r="r" b="b"/>
              <a:pathLst>
                <a:path w="5015738" h="392684">
                  <a:moveTo>
                    <a:pt x="0" y="165989"/>
                  </a:moveTo>
                  <a:cubicBezTo>
                    <a:pt x="0" y="74168"/>
                    <a:pt x="76708" y="0"/>
                    <a:pt x="170942" y="0"/>
                  </a:cubicBezTo>
                  <a:lnTo>
                    <a:pt x="4844796" y="0"/>
                  </a:lnTo>
                  <a:lnTo>
                    <a:pt x="4844796" y="6350"/>
                  </a:lnTo>
                  <a:lnTo>
                    <a:pt x="4844796" y="0"/>
                  </a:lnTo>
                  <a:cubicBezTo>
                    <a:pt x="4939030" y="0"/>
                    <a:pt x="5015738" y="74168"/>
                    <a:pt x="5015738" y="165989"/>
                  </a:cubicBezTo>
                  <a:lnTo>
                    <a:pt x="5009388" y="165989"/>
                  </a:lnTo>
                  <a:lnTo>
                    <a:pt x="5015738" y="165989"/>
                  </a:lnTo>
                  <a:lnTo>
                    <a:pt x="5015738" y="226695"/>
                  </a:lnTo>
                  <a:lnTo>
                    <a:pt x="5009388" y="226695"/>
                  </a:lnTo>
                  <a:lnTo>
                    <a:pt x="5015738" y="226695"/>
                  </a:lnTo>
                  <a:cubicBezTo>
                    <a:pt x="5015738" y="318516"/>
                    <a:pt x="4939030" y="392684"/>
                    <a:pt x="4844796" y="392684"/>
                  </a:cubicBezTo>
                  <a:lnTo>
                    <a:pt x="4844796" y="386334"/>
                  </a:lnTo>
                  <a:lnTo>
                    <a:pt x="4844796" y="392684"/>
                  </a:lnTo>
                  <a:lnTo>
                    <a:pt x="170942" y="392684"/>
                  </a:lnTo>
                  <a:lnTo>
                    <a:pt x="170942" y="386334"/>
                  </a:lnTo>
                  <a:lnTo>
                    <a:pt x="170942" y="392684"/>
                  </a:lnTo>
                  <a:cubicBezTo>
                    <a:pt x="76708" y="392684"/>
                    <a:pt x="0" y="318516"/>
                    <a:pt x="0" y="226695"/>
                  </a:cubicBezTo>
                  <a:lnTo>
                    <a:pt x="0" y="165989"/>
                  </a:lnTo>
                  <a:lnTo>
                    <a:pt x="6350" y="165989"/>
                  </a:lnTo>
                  <a:lnTo>
                    <a:pt x="0" y="165989"/>
                  </a:lnTo>
                  <a:moveTo>
                    <a:pt x="12700" y="165989"/>
                  </a:moveTo>
                  <a:lnTo>
                    <a:pt x="12700" y="226695"/>
                  </a:lnTo>
                  <a:lnTo>
                    <a:pt x="6350" y="226695"/>
                  </a:lnTo>
                  <a:lnTo>
                    <a:pt x="12700" y="226695"/>
                  </a:lnTo>
                  <a:cubicBezTo>
                    <a:pt x="12700" y="311150"/>
                    <a:pt x="83312" y="379984"/>
                    <a:pt x="170942" y="379984"/>
                  </a:cubicBezTo>
                  <a:lnTo>
                    <a:pt x="4844796" y="379984"/>
                  </a:lnTo>
                  <a:cubicBezTo>
                    <a:pt x="4932426" y="379984"/>
                    <a:pt x="5003038" y="311150"/>
                    <a:pt x="5003038" y="226695"/>
                  </a:cubicBezTo>
                  <a:lnTo>
                    <a:pt x="5003038" y="165989"/>
                  </a:lnTo>
                  <a:cubicBezTo>
                    <a:pt x="5003038" y="81534"/>
                    <a:pt x="4932299" y="12700"/>
                    <a:pt x="4844796" y="12700"/>
                  </a:cubicBezTo>
                  <a:lnTo>
                    <a:pt x="170942" y="12700"/>
                  </a:lnTo>
                  <a:lnTo>
                    <a:pt x="170942" y="6350"/>
                  </a:lnTo>
                  <a:lnTo>
                    <a:pt x="170942" y="12700"/>
                  </a:lnTo>
                  <a:cubicBezTo>
                    <a:pt x="83312" y="12700"/>
                    <a:pt x="12700" y="81534"/>
                    <a:pt x="12700" y="165989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997892" y="7565082"/>
            <a:ext cx="3167806" cy="396031"/>
            <a:chOff x="0" y="0"/>
            <a:chExt cx="4223742" cy="52804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223742" cy="528042"/>
            </a:xfrm>
            <a:custGeom>
              <a:avLst/>
              <a:gdLst/>
              <a:ahLst/>
              <a:cxnLst/>
              <a:rect l="l" t="t" r="r" b="b"/>
              <a:pathLst>
                <a:path w="4223742" h="528042">
                  <a:moveTo>
                    <a:pt x="0" y="0"/>
                  </a:moveTo>
                  <a:lnTo>
                    <a:pt x="4223742" y="0"/>
                  </a:lnTo>
                  <a:lnTo>
                    <a:pt x="4223742" y="528042"/>
                  </a:lnTo>
                  <a:lnTo>
                    <a:pt x="0" y="528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4223742" cy="5375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Skewed Data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97892" y="8132117"/>
            <a:ext cx="3752255" cy="1368475"/>
            <a:chOff x="0" y="0"/>
            <a:chExt cx="5003007" cy="182463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003007" cy="1824633"/>
            </a:xfrm>
            <a:custGeom>
              <a:avLst/>
              <a:gdLst/>
              <a:ahLst/>
              <a:cxnLst/>
              <a:rect l="l" t="t" r="r" b="b"/>
              <a:pathLst>
                <a:path w="5003007" h="1824633">
                  <a:moveTo>
                    <a:pt x="0" y="0"/>
                  </a:moveTo>
                  <a:lnTo>
                    <a:pt x="5003007" y="0"/>
                  </a:lnTo>
                  <a:lnTo>
                    <a:pt x="5003007" y="1824633"/>
                  </a:lnTo>
                  <a:lnTo>
                    <a:pt x="0" y="18246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95250"/>
              <a:ext cx="5003007" cy="191988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Use log or Box-Cox transformations to normalize features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5172968" y="6420147"/>
            <a:ext cx="3761929" cy="294531"/>
            <a:chOff x="0" y="0"/>
            <a:chExt cx="5015905" cy="392708"/>
          </a:xfrm>
        </p:grpSpPr>
        <p:sp>
          <p:nvSpPr>
            <p:cNvPr id="20" name="Freeform 20"/>
            <p:cNvSpPr/>
            <p:nvPr/>
          </p:nvSpPr>
          <p:spPr>
            <a:xfrm>
              <a:off x="6350" y="6350"/>
              <a:ext cx="5003165" cy="379984"/>
            </a:xfrm>
            <a:custGeom>
              <a:avLst/>
              <a:gdLst/>
              <a:ahLst/>
              <a:cxnLst/>
              <a:rect l="l" t="t" r="r" b="b"/>
              <a:pathLst>
                <a:path w="5003165" h="379984">
                  <a:moveTo>
                    <a:pt x="0" y="159639"/>
                  </a:moveTo>
                  <a:cubicBezTo>
                    <a:pt x="0" y="71501"/>
                    <a:pt x="73660" y="0"/>
                    <a:pt x="164592" y="0"/>
                  </a:cubicBezTo>
                  <a:lnTo>
                    <a:pt x="4838573" y="0"/>
                  </a:lnTo>
                  <a:cubicBezTo>
                    <a:pt x="4929505" y="0"/>
                    <a:pt x="5003165" y="71501"/>
                    <a:pt x="5003165" y="159639"/>
                  </a:cubicBezTo>
                  <a:lnTo>
                    <a:pt x="5003165" y="220345"/>
                  </a:lnTo>
                  <a:cubicBezTo>
                    <a:pt x="5003165" y="308483"/>
                    <a:pt x="4929505" y="379984"/>
                    <a:pt x="4838573" y="379984"/>
                  </a:cubicBezTo>
                  <a:lnTo>
                    <a:pt x="164592" y="379984"/>
                  </a:lnTo>
                  <a:cubicBezTo>
                    <a:pt x="73660" y="379984"/>
                    <a:pt x="0" y="308483"/>
                    <a:pt x="0" y="22034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5015865" cy="392684"/>
            </a:xfrm>
            <a:custGeom>
              <a:avLst/>
              <a:gdLst/>
              <a:ahLst/>
              <a:cxnLst/>
              <a:rect l="l" t="t" r="r" b="b"/>
              <a:pathLst>
                <a:path w="5015865" h="392684">
                  <a:moveTo>
                    <a:pt x="0" y="165989"/>
                  </a:moveTo>
                  <a:cubicBezTo>
                    <a:pt x="0" y="74168"/>
                    <a:pt x="76708" y="0"/>
                    <a:pt x="170942" y="0"/>
                  </a:cubicBezTo>
                  <a:lnTo>
                    <a:pt x="4844923" y="0"/>
                  </a:lnTo>
                  <a:lnTo>
                    <a:pt x="4844923" y="6350"/>
                  </a:lnTo>
                  <a:lnTo>
                    <a:pt x="4844923" y="0"/>
                  </a:lnTo>
                  <a:cubicBezTo>
                    <a:pt x="4939157" y="0"/>
                    <a:pt x="5015865" y="74168"/>
                    <a:pt x="5015865" y="165989"/>
                  </a:cubicBezTo>
                  <a:lnTo>
                    <a:pt x="5009515" y="165989"/>
                  </a:lnTo>
                  <a:lnTo>
                    <a:pt x="5015865" y="165989"/>
                  </a:lnTo>
                  <a:lnTo>
                    <a:pt x="5015865" y="226695"/>
                  </a:lnTo>
                  <a:lnTo>
                    <a:pt x="5009515" y="226695"/>
                  </a:lnTo>
                  <a:lnTo>
                    <a:pt x="5015865" y="226695"/>
                  </a:lnTo>
                  <a:cubicBezTo>
                    <a:pt x="5015865" y="318516"/>
                    <a:pt x="4939157" y="392684"/>
                    <a:pt x="4844923" y="392684"/>
                  </a:cubicBezTo>
                  <a:lnTo>
                    <a:pt x="4844923" y="386334"/>
                  </a:lnTo>
                  <a:lnTo>
                    <a:pt x="4844923" y="392684"/>
                  </a:lnTo>
                  <a:lnTo>
                    <a:pt x="170942" y="392684"/>
                  </a:lnTo>
                  <a:lnTo>
                    <a:pt x="170942" y="386334"/>
                  </a:lnTo>
                  <a:lnTo>
                    <a:pt x="170942" y="392684"/>
                  </a:lnTo>
                  <a:cubicBezTo>
                    <a:pt x="76708" y="392684"/>
                    <a:pt x="0" y="318516"/>
                    <a:pt x="0" y="226695"/>
                  </a:cubicBezTo>
                  <a:lnTo>
                    <a:pt x="0" y="165989"/>
                  </a:lnTo>
                  <a:lnTo>
                    <a:pt x="6350" y="165989"/>
                  </a:lnTo>
                  <a:lnTo>
                    <a:pt x="0" y="165989"/>
                  </a:lnTo>
                  <a:moveTo>
                    <a:pt x="12700" y="165989"/>
                  </a:moveTo>
                  <a:lnTo>
                    <a:pt x="12700" y="226695"/>
                  </a:lnTo>
                  <a:lnTo>
                    <a:pt x="6350" y="226695"/>
                  </a:lnTo>
                  <a:lnTo>
                    <a:pt x="12700" y="226695"/>
                  </a:lnTo>
                  <a:cubicBezTo>
                    <a:pt x="12700" y="311150"/>
                    <a:pt x="83312" y="379984"/>
                    <a:pt x="170942" y="379984"/>
                  </a:cubicBezTo>
                  <a:lnTo>
                    <a:pt x="4844923" y="379984"/>
                  </a:lnTo>
                  <a:cubicBezTo>
                    <a:pt x="4932553" y="379984"/>
                    <a:pt x="5003165" y="311150"/>
                    <a:pt x="5003165" y="226695"/>
                  </a:cubicBezTo>
                  <a:lnTo>
                    <a:pt x="5003165" y="165989"/>
                  </a:lnTo>
                  <a:cubicBezTo>
                    <a:pt x="5003165" y="81534"/>
                    <a:pt x="4932553" y="12700"/>
                    <a:pt x="4844923" y="12700"/>
                  </a:cubicBezTo>
                  <a:lnTo>
                    <a:pt x="170942" y="12700"/>
                  </a:lnTo>
                  <a:lnTo>
                    <a:pt x="170942" y="6350"/>
                  </a:lnTo>
                  <a:lnTo>
                    <a:pt x="170942" y="12700"/>
                  </a:lnTo>
                  <a:cubicBezTo>
                    <a:pt x="83312" y="12700"/>
                    <a:pt x="12700" y="81534"/>
                    <a:pt x="12700" y="165989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5177730" y="7137499"/>
            <a:ext cx="3167806" cy="396031"/>
            <a:chOff x="0" y="0"/>
            <a:chExt cx="4223742" cy="52804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223742" cy="528042"/>
            </a:xfrm>
            <a:custGeom>
              <a:avLst/>
              <a:gdLst/>
              <a:ahLst/>
              <a:cxnLst/>
              <a:rect l="l" t="t" r="r" b="b"/>
              <a:pathLst>
                <a:path w="4223742" h="528042">
                  <a:moveTo>
                    <a:pt x="0" y="0"/>
                  </a:moveTo>
                  <a:lnTo>
                    <a:pt x="4223742" y="0"/>
                  </a:lnTo>
                  <a:lnTo>
                    <a:pt x="4223742" y="528042"/>
                  </a:lnTo>
                  <a:lnTo>
                    <a:pt x="0" y="528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9525"/>
              <a:ext cx="4223742" cy="5375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Detect Outliers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5177730" y="7704535"/>
            <a:ext cx="3752404" cy="912316"/>
            <a:chOff x="0" y="0"/>
            <a:chExt cx="5003205" cy="121642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5003205" cy="1216422"/>
            </a:xfrm>
            <a:custGeom>
              <a:avLst/>
              <a:gdLst/>
              <a:ahLst/>
              <a:cxnLst/>
              <a:rect l="l" t="t" r="r" b="b"/>
              <a:pathLst>
                <a:path w="5003205" h="1216422">
                  <a:moveTo>
                    <a:pt x="0" y="0"/>
                  </a:moveTo>
                  <a:lnTo>
                    <a:pt x="5003205" y="0"/>
                  </a:lnTo>
                  <a:lnTo>
                    <a:pt x="5003205" y="1216422"/>
                  </a:lnTo>
                  <a:lnTo>
                    <a:pt x="0" y="12164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95250"/>
              <a:ext cx="5003205" cy="131167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Apply IQR or Z-score methods to identify anomalies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9352955" y="5992416"/>
            <a:ext cx="3761929" cy="294531"/>
            <a:chOff x="0" y="0"/>
            <a:chExt cx="5015905" cy="392708"/>
          </a:xfrm>
        </p:grpSpPr>
        <p:sp>
          <p:nvSpPr>
            <p:cNvPr id="29" name="Freeform 29"/>
            <p:cNvSpPr/>
            <p:nvPr/>
          </p:nvSpPr>
          <p:spPr>
            <a:xfrm>
              <a:off x="6350" y="6350"/>
              <a:ext cx="5003165" cy="379984"/>
            </a:xfrm>
            <a:custGeom>
              <a:avLst/>
              <a:gdLst/>
              <a:ahLst/>
              <a:cxnLst/>
              <a:rect l="l" t="t" r="r" b="b"/>
              <a:pathLst>
                <a:path w="5003165" h="379984">
                  <a:moveTo>
                    <a:pt x="0" y="159639"/>
                  </a:moveTo>
                  <a:cubicBezTo>
                    <a:pt x="0" y="71501"/>
                    <a:pt x="73660" y="0"/>
                    <a:pt x="164592" y="0"/>
                  </a:cubicBezTo>
                  <a:lnTo>
                    <a:pt x="4838573" y="0"/>
                  </a:lnTo>
                  <a:cubicBezTo>
                    <a:pt x="4929505" y="0"/>
                    <a:pt x="5003165" y="71501"/>
                    <a:pt x="5003165" y="159639"/>
                  </a:cubicBezTo>
                  <a:lnTo>
                    <a:pt x="5003165" y="220345"/>
                  </a:lnTo>
                  <a:cubicBezTo>
                    <a:pt x="5003165" y="308483"/>
                    <a:pt x="4929505" y="379984"/>
                    <a:pt x="4838573" y="379984"/>
                  </a:cubicBezTo>
                  <a:lnTo>
                    <a:pt x="164592" y="379984"/>
                  </a:lnTo>
                  <a:cubicBezTo>
                    <a:pt x="73660" y="379984"/>
                    <a:pt x="0" y="308483"/>
                    <a:pt x="0" y="22034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5015865" cy="392684"/>
            </a:xfrm>
            <a:custGeom>
              <a:avLst/>
              <a:gdLst/>
              <a:ahLst/>
              <a:cxnLst/>
              <a:rect l="l" t="t" r="r" b="b"/>
              <a:pathLst>
                <a:path w="5015865" h="392684">
                  <a:moveTo>
                    <a:pt x="0" y="165989"/>
                  </a:moveTo>
                  <a:cubicBezTo>
                    <a:pt x="0" y="74168"/>
                    <a:pt x="76708" y="0"/>
                    <a:pt x="170942" y="0"/>
                  </a:cubicBezTo>
                  <a:lnTo>
                    <a:pt x="4844923" y="0"/>
                  </a:lnTo>
                  <a:lnTo>
                    <a:pt x="4844923" y="6350"/>
                  </a:lnTo>
                  <a:lnTo>
                    <a:pt x="4844923" y="0"/>
                  </a:lnTo>
                  <a:cubicBezTo>
                    <a:pt x="4939157" y="0"/>
                    <a:pt x="5015865" y="74168"/>
                    <a:pt x="5015865" y="165989"/>
                  </a:cubicBezTo>
                  <a:lnTo>
                    <a:pt x="5009515" y="165989"/>
                  </a:lnTo>
                  <a:lnTo>
                    <a:pt x="5015865" y="165989"/>
                  </a:lnTo>
                  <a:lnTo>
                    <a:pt x="5015865" y="226695"/>
                  </a:lnTo>
                  <a:lnTo>
                    <a:pt x="5009515" y="226695"/>
                  </a:lnTo>
                  <a:lnTo>
                    <a:pt x="5015865" y="226695"/>
                  </a:lnTo>
                  <a:cubicBezTo>
                    <a:pt x="5015865" y="318516"/>
                    <a:pt x="4939157" y="392684"/>
                    <a:pt x="4844923" y="392684"/>
                  </a:cubicBezTo>
                  <a:lnTo>
                    <a:pt x="4844923" y="386334"/>
                  </a:lnTo>
                  <a:lnTo>
                    <a:pt x="4844923" y="392684"/>
                  </a:lnTo>
                  <a:lnTo>
                    <a:pt x="170942" y="392684"/>
                  </a:lnTo>
                  <a:lnTo>
                    <a:pt x="170942" y="386334"/>
                  </a:lnTo>
                  <a:lnTo>
                    <a:pt x="170942" y="392684"/>
                  </a:lnTo>
                  <a:cubicBezTo>
                    <a:pt x="76708" y="392684"/>
                    <a:pt x="0" y="318516"/>
                    <a:pt x="0" y="226695"/>
                  </a:cubicBezTo>
                  <a:lnTo>
                    <a:pt x="0" y="165989"/>
                  </a:lnTo>
                  <a:lnTo>
                    <a:pt x="6350" y="165989"/>
                  </a:lnTo>
                  <a:lnTo>
                    <a:pt x="0" y="165989"/>
                  </a:lnTo>
                  <a:moveTo>
                    <a:pt x="12700" y="165989"/>
                  </a:moveTo>
                  <a:lnTo>
                    <a:pt x="12700" y="226695"/>
                  </a:lnTo>
                  <a:lnTo>
                    <a:pt x="6350" y="226695"/>
                  </a:lnTo>
                  <a:lnTo>
                    <a:pt x="12700" y="226695"/>
                  </a:lnTo>
                  <a:cubicBezTo>
                    <a:pt x="12700" y="311150"/>
                    <a:pt x="83312" y="379984"/>
                    <a:pt x="170942" y="379984"/>
                  </a:cubicBezTo>
                  <a:lnTo>
                    <a:pt x="4844923" y="379984"/>
                  </a:lnTo>
                  <a:cubicBezTo>
                    <a:pt x="4932553" y="379984"/>
                    <a:pt x="5003165" y="311150"/>
                    <a:pt x="5003165" y="226695"/>
                  </a:cubicBezTo>
                  <a:lnTo>
                    <a:pt x="5003165" y="165989"/>
                  </a:lnTo>
                  <a:cubicBezTo>
                    <a:pt x="5003165" y="81534"/>
                    <a:pt x="4932553" y="12700"/>
                    <a:pt x="4844923" y="12700"/>
                  </a:cubicBezTo>
                  <a:lnTo>
                    <a:pt x="170942" y="12700"/>
                  </a:lnTo>
                  <a:lnTo>
                    <a:pt x="170942" y="6350"/>
                  </a:lnTo>
                  <a:lnTo>
                    <a:pt x="170942" y="12700"/>
                  </a:lnTo>
                  <a:cubicBezTo>
                    <a:pt x="83312" y="12700"/>
                    <a:pt x="12700" y="81534"/>
                    <a:pt x="12700" y="165989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9357718" y="6709767"/>
            <a:ext cx="3167806" cy="396031"/>
            <a:chOff x="0" y="0"/>
            <a:chExt cx="4223742" cy="528042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223742" cy="528042"/>
            </a:xfrm>
            <a:custGeom>
              <a:avLst/>
              <a:gdLst/>
              <a:ahLst/>
              <a:cxnLst/>
              <a:rect l="l" t="t" r="r" b="b"/>
              <a:pathLst>
                <a:path w="4223742" h="528042">
                  <a:moveTo>
                    <a:pt x="0" y="0"/>
                  </a:moveTo>
                  <a:lnTo>
                    <a:pt x="4223742" y="0"/>
                  </a:lnTo>
                  <a:lnTo>
                    <a:pt x="4223742" y="528042"/>
                  </a:lnTo>
                  <a:lnTo>
                    <a:pt x="0" y="528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"/>
              <a:ext cx="4223742" cy="5375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Treatment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357718" y="7276802"/>
            <a:ext cx="3752404" cy="912316"/>
            <a:chOff x="0" y="0"/>
            <a:chExt cx="5003205" cy="1216422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5003205" cy="1216422"/>
            </a:xfrm>
            <a:custGeom>
              <a:avLst/>
              <a:gdLst/>
              <a:ahLst/>
              <a:cxnLst/>
              <a:rect l="l" t="t" r="r" b="b"/>
              <a:pathLst>
                <a:path w="5003205" h="1216422">
                  <a:moveTo>
                    <a:pt x="0" y="0"/>
                  </a:moveTo>
                  <a:lnTo>
                    <a:pt x="5003205" y="0"/>
                  </a:lnTo>
                  <a:lnTo>
                    <a:pt x="5003205" y="1216422"/>
                  </a:lnTo>
                  <a:lnTo>
                    <a:pt x="0" y="12164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95250"/>
              <a:ext cx="5003205" cy="131167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Remove or adjust outliers to improve model accuracy</a:t>
              </a:r>
            </a:p>
          </p:txBody>
        </p:sp>
      </p:grpSp>
      <p:grpSp>
        <p:nvGrpSpPr>
          <p:cNvPr id="37" name="Group 37"/>
          <p:cNvGrpSpPr/>
          <p:nvPr/>
        </p:nvGrpSpPr>
        <p:grpSpPr>
          <a:xfrm>
            <a:off x="13532941" y="5564832"/>
            <a:ext cx="3761929" cy="294531"/>
            <a:chOff x="0" y="0"/>
            <a:chExt cx="5015905" cy="392708"/>
          </a:xfrm>
        </p:grpSpPr>
        <p:sp>
          <p:nvSpPr>
            <p:cNvPr id="38" name="Freeform 38"/>
            <p:cNvSpPr/>
            <p:nvPr/>
          </p:nvSpPr>
          <p:spPr>
            <a:xfrm>
              <a:off x="6350" y="6350"/>
              <a:ext cx="5003165" cy="379984"/>
            </a:xfrm>
            <a:custGeom>
              <a:avLst/>
              <a:gdLst/>
              <a:ahLst/>
              <a:cxnLst/>
              <a:rect l="l" t="t" r="r" b="b"/>
              <a:pathLst>
                <a:path w="5003165" h="379984">
                  <a:moveTo>
                    <a:pt x="0" y="159639"/>
                  </a:moveTo>
                  <a:cubicBezTo>
                    <a:pt x="0" y="71501"/>
                    <a:pt x="73660" y="0"/>
                    <a:pt x="164592" y="0"/>
                  </a:cubicBezTo>
                  <a:lnTo>
                    <a:pt x="4838573" y="0"/>
                  </a:lnTo>
                  <a:cubicBezTo>
                    <a:pt x="4929505" y="0"/>
                    <a:pt x="5003165" y="71501"/>
                    <a:pt x="5003165" y="159639"/>
                  </a:cubicBezTo>
                  <a:lnTo>
                    <a:pt x="5003165" y="220345"/>
                  </a:lnTo>
                  <a:cubicBezTo>
                    <a:pt x="5003165" y="308483"/>
                    <a:pt x="4929505" y="379984"/>
                    <a:pt x="4838573" y="379984"/>
                  </a:cubicBezTo>
                  <a:lnTo>
                    <a:pt x="164592" y="379984"/>
                  </a:lnTo>
                  <a:cubicBezTo>
                    <a:pt x="73660" y="379984"/>
                    <a:pt x="0" y="308483"/>
                    <a:pt x="0" y="220345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5015865" cy="392684"/>
            </a:xfrm>
            <a:custGeom>
              <a:avLst/>
              <a:gdLst/>
              <a:ahLst/>
              <a:cxnLst/>
              <a:rect l="l" t="t" r="r" b="b"/>
              <a:pathLst>
                <a:path w="5015865" h="392684">
                  <a:moveTo>
                    <a:pt x="0" y="165989"/>
                  </a:moveTo>
                  <a:cubicBezTo>
                    <a:pt x="0" y="74168"/>
                    <a:pt x="76708" y="0"/>
                    <a:pt x="170942" y="0"/>
                  </a:cubicBezTo>
                  <a:lnTo>
                    <a:pt x="4844923" y="0"/>
                  </a:lnTo>
                  <a:lnTo>
                    <a:pt x="4844923" y="6350"/>
                  </a:lnTo>
                  <a:lnTo>
                    <a:pt x="4844923" y="0"/>
                  </a:lnTo>
                  <a:cubicBezTo>
                    <a:pt x="4939157" y="0"/>
                    <a:pt x="5015865" y="74168"/>
                    <a:pt x="5015865" y="165989"/>
                  </a:cubicBezTo>
                  <a:lnTo>
                    <a:pt x="5009515" y="165989"/>
                  </a:lnTo>
                  <a:lnTo>
                    <a:pt x="5015865" y="165989"/>
                  </a:lnTo>
                  <a:lnTo>
                    <a:pt x="5015865" y="226695"/>
                  </a:lnTo>
                  <a:lnTo>
                    <a:pt x="5009515" y="226695"/>
                  </a:lnTo>
                  <a:lnTo>
                    <a:pt x="5015865" y="226695"/>
                  </a:lnTo>
                  <a:cubicBezTo>
                    <a:pt x="5015865" y="318516"/>
                    <a:pt x="4939157" y="392684"/>
                    <a:pt x="4844923" y="392684"/>
                  </a:cubicBezTo>
                  <a:lnTo>
                    <a:pt x="4844923" y="386334"/>
                  </a:lnTo>
                  <a:lnTo>
                    <a:pt x="4844923" y="392684"/>
                  </a:lnTo>
                  <a:lnTo>
                    <a:pt x="170942" y="392684"/>
                  </a:lnTo>
                  <a:lnTo>
                    <a:pt x="170942" y="386334"/>
                  </a:lnTo>
                  <a:lnTo>
                    <a:pt x="170942" y="392684"/>
                  </a:lnTo>
                  <a:cubicBezTo>
                    <a:pt x="76708" y="392684"/>
                    <a:pt x="0" y="318516"/>
                    <a:pt x="0" y="226695"/>
                  </a:cubicBezTo>
                  <a:lnTo>
                    <a:pt x="0" y="165989"/>
                  </a:lnTo>
                  <a:lnTo>
                    <a:pt x="6350" y="165989"/>
                  </a:lnTo>
                  <a:lnTo>
                    <a:pt x="0" y="165989"/>
                  </a:lnTo>
                  <a:moveTo>
                    <a:pt x="12700" y="165989"/>
                  </a:moveTo>
                  <a:lnTo>
                    <a:pt x="12700" y="226695"/>
                  </a:lnTo>
                  <a:lnTo>
                    <a:pt x="6350" y="226695"/>
                  </a:lnTo>
                  <a:lnTo>
                    <a:pt x="12700" y="226695"/>
                  </a:lnTo>
                  <a:cubicBezTo>
                    <a:pt x="12700" y="311150"/>
                    <a:pt x="83312" y="379984"/>
                    <a:pt x="170942" y="379984"/>
                  </a:cubicBezTo>
                  <a:lnTo>
                    <a:pt x="4844923" y="379984"/>
                  </a:lnTo>
                  <a:cubicBezTo>
                    <a:pt x="4932553" y="379984"/>
                    <a:pt x="5003165" y="311150"/>
                    <a:pt x="5003165" y="226695"/>
                  </a:cubicBezTo>
                  <a:lnTo>
                    <a:pt x="5003165" y="165989"/>
                  </a:lnTo>
                  <a:cubicBezTo>
                    <a:pt x="5003165" y="81534"/>
                    <a:pt x="4932553" y="12700"/>
                    <a:pt x="4844923" y="12700"/>
                  </a:cubicBezTo>
                  <a:lnTo>
                    <a:pt x="170942" y="12700"/>
                  </a:lnTo>
                  <a:lnTo>
                    <a:pt x="170942" y="6350"/>
                  </a:lnTo>
                  <a:lnTo>
                    <a:pt x="170942" y="12700"/>
                  </a:lnTo>
                  <a:cubicBezTo>
                    <a:pt x="83312" y="12700"/>
                    <a:pt x="12700" y="81534"/>
                    <a:pt x="12700" y="165989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13537704" y="6282184"/>
            <a:ext cx="3167806" cy="396031"/>
            <a:chOff x="0" y="0"/>
            <a:chExt cx="4223742" cy="528042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4223742" cy="528042"/>
            </a:xfrm>
            <a:custGeom>
              <a:avLst/>
              <a:gdLst/>
              <a:ahLst/>
              <a:cxnLst/>
              <a:rect l="l" t="t" r="r" b="b"/>
              <a:pathLst>
                <a:path w="4223742" h="528042">
                  <a:moveTo>
                    <a:pt x="0" y="0"/>
                  </a:moveTo>
                  <a:lnTo>
                    <a:pt x="4223742" y="0"/>
                  </a:lnTo>
                  <a:lnTo>
                    <a:pt x="4223742" y="528042"/>
                  </a:lnTo>
                  <a:lnTo>
                    <a:pt x="0" y="528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9525"/>
              <a:ext cx="4223742" cy="5375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062"/>
                </a:lnSpc>
              </a:pPr>
              <a:r>
                <a:rPr lang="en-US" sz="243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Benefit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3537704" y="6849219"/>
            <a:ext cx="3752404" cy="912316"/>
            <a:chOff x="0" y="0"/>
            <a:chExt cx="5003205" cy="1216422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5003205" cy="1216422"/>
            </a:xfrm>
            <a:custGeom>
              <a:avLst/>
              <a:gdLst/>
              <a:ahLst/>
              <a:cxnLst/>
              <a:rect l="l" t="t" r="r" b="b"/>
              <a:pathLst>
                <a:path w="5003205" h="1216422">
                  <a:moveTo>
                    <a:pt x="0" y="0"/>
                  </a:moveTo>
                  <a:lnTo>
                    <a:pt x="5003205" y="0"/>
                  </a:lnTo>
                  <a:lnTo>
                    <a:pt x="5003205" y="1216422"/>
                  </a:lnTo>
                  <a:lnTo>
                    <a:pt x="0" y="12164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95250"/>
              <a:ext cx="5003205" cy="131167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Normalization enhances model learning and predictions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938046" y="1355662"/>
            <a:ext cx="6858000" cy="2001603"/>
            <a:chOff x="0" y="0"/>
            <a:chExt cx="9144000" cy="266880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144000" cy="2668804"/>
            </a:xfrm>
            <a:custGeom>
              <a:avLst/>
              <a:gdLst/>
              <a:ahLst/>
              <a:cxnLst/>
              <a:rect l="l" t="t" r="r" b="b"/>
              <a:pathLst>
                <a:path w="9144000" h="2668804">
                  <a:moveTo>
                    <a:pt x="0" y="0"/>
                  </a:moveTo>
                  <a:lnTo>
                    <a:pt x="9144000" y="0"/>
                  </a:lnTo>
                  <a:lnTo>
                    <a:pt x="9144000" y="2668804"/>
                  </a:lnTo>
                  <a:lnTo>
                    <a:pt x="0" y="26688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9144000" cy="269737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49"/>
                </a:lnSpc>
              </a:pPr>
              <a:r>
                <a:rPr lang="en-US" sz="5374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Feature Engineering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28521" y="3810595"/>
            <a:ext cx="713334" cy="713334"/>
            <a:chOff x="0" y="0"/>
            <a:chExt cx="951112" cy="951112"/>
          </a:xfrm>
        </p:grpSpPr>
        <p:sp>
          <p:nvSpPr>
            <p:cNvPr id="11" name="Freeform 11"/>
            <p:cNvSpPr/>
            <p:nvPr/>
          </p:nvSpPr>
          <p:spPr>
            <a:xfrm>
              <a:off x="12700" y="12700"/>
              <a:ext cx="925703" cy="925703"/>
            </a:xfrm>
            <a:custGeom>
              <a:avLst/>
              <a:gdLst/>
              <a:ahLst/>
              <a:cxnLst/>
              <a:rect l="l" t="t" r="r" b="b"/>
              <a:pathLst>
                <a:path w="925703" h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951103" cy="951103"/>
            </a:xfrm>
            <a:custGeom>
              <a:avLst/>
              <a:gdLst/>
              <a:ahLst/>
              <a:cxnLst/>
              <a:rect l="l" t="t" r="r" b="b"/>
              <a:pathLst>
                <a:path w="951103" h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8940850" y="3926086"/>
            <a:ext cx="3439269" cy="857250"/>
            <a:chOff x="0" y="0"/>
            <a:chExt cx="4585692" cy="1143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585692" cy="1143000"/>
            </a:xfrm>
            <a:custGeom>
              <a:avLst/>
              <a:gdLst/>
              <a:ahLst/>
              <a:cxnLst/>
              <a:rect l="l" t="t" r="r" b="b"/>
              <a:pathLst>
                <a:path w="4585692" h="1143000">
                  <a:moveTo>
                    <a:pt x="0" y="0"/>
                  </a:moveTo>
                  <a:lnTo>
                    <a:pt x="4585692" y="0"/>
                  </a:lnTo>
                  <a:lnTo>
                    <a:pt x="4585692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9525"/>
              <a:ext cx="4585692" cy="11525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Create New Features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8940850" y="4968479"/>
            <a:ext cx="3439269" cy="987624"/>
            <a:chOff x="0" y="0"/>
            <a:chExt cx="4585692" cy="131683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585692" cy="1316832"/>
            </a:xfrm>
            <a:custGeom>
              <a:avLst/>
              <a:gdLst/>
              <a:ahLst/>
              <a:cxnLst/>
              <a:rect l="l" t="t" r="r" b="b"/>
              <a:pathLst>
                <a:path w="4585692" h="1316832">
                  <a:moveTo>
                    <a:pt x="0" y="0"/>
                  </a:moveTo>
                  <a:lnTo>
                    <a:pt x="4585692" y="0"/>
                  </a:lnTo>
                  <a:lnTo>
                    <a:pt x="4585692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95250"/>
              <a:ext cx="4585692" cy="14120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Combine related features to add predictive power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756356" y="3810595"/>
            <a:ext cx="713334" cy="713334"/>
            <a:chOff x="0" y="0"/>
            <a:chExt cx="951112" cy="951112"/>
          </a:xfrm>
        </p:grpSpPr>
        <p:sp>
          <p:nvSpPr>
            <p:cNvPr id="20" name="Freeform 20"/>
            <p:cNvSpPr/>
            <p:nvPr/>
          </p:nvSpPr>
          <p:spPr>
            <a:xfrm>
              <a:off x="12700" y="12700"/>
              <a:ext cx="925703" cy="925703"/>
            </a:xfrm>
            <a:custGeom>
              <a:avLst/>
              <a:gdLst/>
              <a:ahLst/>
              <a:cxnLst/>
              <a:rect l="l" t="t" r="r" b="b"/>
              <a:pathLst>
                <a:path w="925703" h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951103" cy="951103"/>
            </a:xfrm>
            <a:custGeom>
              <a:avLst/>
              <a:gdLst/>
              <a:ahLst/>
              <a:cxnLst/>
              <a:rect l="l" t="t" r="r" b="b"/>
              <a:pathLst>
                <a:path w="951103" h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3768685" y="3926086"/>
            <a:ext cx="3429000" cy="428625"/>
            <a:chOff x="0" y="0"/>
            <a:chExt cx="4572000" cy="5715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Example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3768685" y="4539854"/>
            <a:ext cx="3439269" cy="987624"/>
            <a:chOff x="0" y="0"/>
            <a:chExt cx="4585692" cy="1316832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4585692" cy="1316832"/>
            </a:xfrm>
            <a:custGeom>
              <a:avLst/>
              <a:gdLst/>
              <a:ahLst/>
              <a:cxnLst/>
              <a:rect l="l" t="t" r="r" b="b"/>
              <a:pathLst>
                <a:path w="4585692" h="1316832">
                  <a:moveTo>
                    <a:pt x="0" y="0"/>
                  </a:moveTo>
                  <a:lnTo>
                    <a:pt x="4585692" y="0"/>
                  </a:lnTo>
                  <a:lnTo>
                    <a:pt x="4585692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0" y="-95250"/>
              <a:ext cx="4585692" cy="14120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Combine acidity metrics to capture total acidity effect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928521" y="6563766"/>
            <a:ext cx="713334" cy="713334"/>
            <a:chOff x="0" y="0"/>
            <a:chExt cx="951112" cy="951112"/>
          </a:xfrm>
        </p:grpSpPr>
        <p:sp>
          <p:nvSpPr>
            <p:cNvPr id="29" name="Freeform 29"/>
            <p:cNvSpPr/>
            <p:nvPr/>
          </p:nvSpPr>
          <p:spPr>
            <a:xfrm>
              <a:off x="12700" y="12700"/>
              <a:ext cx="925703" cy="925703"/>
            </a:xfrm>
            <a:custGeom>
              <a:avLst/>
              <a:gdLst/>
              <a:ahLst/>
              <a:cxnLst/>
              <a:rect l="l" t="t" r="r" b="b"/>
              <a:pathLst>
                <a:path w="925703" h="925703">
                  <a:moveTo>
                    <a:pt x="0" y="172847"/>
                  </a:moveTo>
                  <a:cubicBezTo>
                    <a:pt x="0" y="77343"/>
                    <a:pt x="77343" y="0"/>
                    <a:pt x="172847" y="0"/>
                  </a:cubicBezTo>
                  <a:lnTo>
                    <a:pt x="752856" y="0"/>
                  </a:lnTo>
                  <a:cubicBezTo>
                    <a:pt x="848360" y="0"/>
                    <a:pt x="925703" y="77343"/>
                    <a:pt x="925703" y="172847"/>
                  </a:cubicBezTo>
                  <a:lnTo>
                    <a:pt x="925703" y="752856"/>
                  </a:lnTo>
                  <a:cubicBezTo>
                    <a:pt x="925703" y="848360"/>
                    <a:pt x="848360" y="925703"/>
                    <a:pt x="752856" y="925703"/>
                  </a:cubicBezTo>
                  <a:lnTo>
                    <a:pt x="172847" y="925703"/>
                  </a:lnTo>
                  <a:cubicBezTo>
                    <a:pt x="77343" y="925703"/>
                    <a:pt x="0" y="848360"/>
                    <a:pt x="0" y="752856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951103" cy="951103"/>
            </a:xfrm>
            <a:custGeom>
              <a:avLst/>
              <a:gdLst/>
              <a:ahLst/>
              <a:cxnLst/>
              <a:rect l="l" t="t" r="r" b="b"/>
              <a:pathLst>
                <a:path w="951103" h="951103">
                  <a:moveTo>
                    <a:pt x="0" y="185547"/>
                  </a:moveTo>
                  <a:cubicBezTo>
                    <a:pt x="0" y="83058"/>
                    <a:pt x="83058" y="0"/>
                    <a:pt x="185547" y="0"/>
                  </a:cubicBez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lnTo>
                    <a:pt x="765556" y="12700"/>
                  </a:lnTo>
                  <a:lnTo>
                    <a:pt x="765556" y="0"/>
                  </a:lnTo>
                  <a:cubicBezTo>
                    <a:pt x="868045" y="0"/>
                    <a:pt x="951103" y="83058"/>
                    <a:pt x="951103" y="185547"/>
                  </a:cubicBezTo>
                  <a:lnTo>
                    <a:pt x="938403" y="185547"/>
                  </a:lnTo>
                  <a:lnTo>
                    <a:pt x="951103" y="185547"/>
                  </a:lnTo>
                  <a:lnTo>
                    <a:pt x="951103" y="765556"/>
                  </a:lnTo>
                  <a:lnTo>
                    <a:pt x="938403" y="765556"/>
                  </a:lnTo>
                  <a:lnTo>
                    <a:pt x="951103" y="765556"/>
                  </a:lnTo>
                  <a:cubicBezTo>
                    <a:pt x="951103" y="868045"/>
                    <a:pt x="868045" y="951103"/>
                    <a:pt x="765556" y="951103"/>
                  </a:cubicBezTo>
                  <a:lnTo>
                    <a:pt x="765556" y="938403"/>
                  </a:lnTo>
                  <a:lnTo>
                    <a:pt x="765556" y="951103"/>
                  </a:lnTo>
                  <a:lnTo>
                    <a:pt x="185547" y="951103"/>
                  </a:lnTo>
                  <a:lnTo>
                    <a:pt x="185547" y="938403"/>
                  </a:lnTo>
                  <a:lnTo>
                    <a:pt x="185547" y="951103"/>
                  </a:lnTo>
                  <a:cubicBezTo>
                    <a:pt x="83058" y="951103"/>
                    <a:pt x="0" y="868045"/>
                    <a:pt x="0" y="765556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765556"/>
                  </a:lnTo>
                  <a:lnTo>
                    <a:pt x="12700" y="765556"/>
                  </a:lnTo>
                  <a:lnTo>
                    <a:pt x="25400" y="765556"/>
                  </a:lnTo>
                  <a:cubicBezTo>
                    <a:pt x="25400" y="853948"/>
                    <a:pt x="97028" y="925703"/>
                    <a:pt x="185547" y="925703"/>
                  </a:cubicBezTo>
                  <a:lnTo>
                    <a:pt x="765556" y="925703"/>
                  </a:lnTo>
                  <a:cubicBezTo>
                    <a:pt x="853948" y="925703"/>
                    <a:pt x="925703" y="854075"/>
                    <a:pt x="925703" y="765556"/>
                  </a:cubicBezTo>
                  <a:lnTo>
                    <a:pt x="925703" y="185547"/>
                  </a:lnTo>
                  <a:cubicBezTo>
                    <a:pt x="925703" y="97028"/>
                    <a:pt x="854075" y="25400"/>
                    <a:pt x="765556" y="25400"/>
                  </a:cubicBezTo>
                  <a:lnTo>
                    <a:pt x="185547" y="25400"/>
                  </a:lnTo>
                  <a:lnTo>
                    <a:pt x="185547" y="12700"/>
                  </a:lnTo>
                  <a:lnTo>
                    <a:pt x="185547" y="25400"/>
                  </a:lnTo>
                  <a:cubicBezTo>
                    <a:pt x="97028" y="25400"/>
                    <a:pt x="25400" y="97028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8940850" y="6679257"/>
            <a:ext cx="3429000" cy="428625"/>
            <a:chOff x="0" y="0"/>
            <a:chExt cx="4572000" cy="5715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DAD8E9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Purpose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8940850" y="7293025"/>
            <a:ext cx="8267105" cy="493811"/>
            <a:chOff x="0" y="0"/>
            <a:chExt cx="11022807" cy="658415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1022807" cy="658415"/>
            </a:xfrm>
            <a:custGeom>
              <a:avLst/>
              <a:gdLst/>
              <a:ahLst/>
              <a:cxnLst/>
              <a:rect l="l" t="t" r="r" b="b"/>
              <a:pathLst>
                <a:path w="11022807" h="658415">
                  <a:moveTo>
                    <a:pt x="0" y="0"/>
                  </a:moveTo>
                  <a:lnTo>
                    <a:pt x="11022807" y="0"/>
                  </a:lnTo>
                  <a:lnTo>
                    <a:pt x="11022807" y="658415"/>
                  </a:lnTo>
                  <a:lnTo>
                    <a:pt x="0" y="6584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6" name="TextBox 36"/>
            <p:cNvSpPr txBox="1"/>
            <p:nvPr/>
          </p:nvSpPr>
          <p:spPr>
            <a:xfrm>
              <a:off x="0" y="-95250"/>
              <a:ext cx="11022807" cy="7536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Improve model accuracy and interpretability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5" name="Freeform 5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080046" y="1917783"/>
            <a:ext cx="8558212" cy="2020506"/>
            <a:chOff x="0" y="0"/>
            <a:chExt cx="11410950" cy="269400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410950" cy="2694009"/>
            </a:xfrm>
            <a:custGeom>
              <a:avLst/>
              <a:gdLst/>
              <a:ahLst/>
              <a:cxnLst/>
              <a:rect l="l" t="t" r="r" b="b"/>
              <a:pathLst>
                <a:path w="11410950" h="2694009">
                  <a:moveTo>
                    <a:pt x="0" y="0"/>
                  </a:moveTo>
                  <a:lnTo>
                    <a:pt x="11410950" y="0"/>
                  </a:lnTo>
                  <a:lnTo>
                    <a:pt x="11410950" y="2694009"/>
                  </a:lnTo>
                  <a:lnTo>
                    <a:pt x="0" y="269400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28575"/>
              <a:ext cx="11410950" cy="272258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49"/>
                </a:lnSpc>
              </a:pPr>
              <a:r>
                <a:rPr lang="en-US" sz="5374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Machine Learning Models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80046" y="4709666"/>
            <a:ext cx="3429000" cy="428625"/>
            <a:chOff x="0" y="0"/>
            <a:chExt cx="4572000" cy="5715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Linear Regression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80046" y="5446811"/>
            <a:ext cx="3467397" cy="987624"/>
            <a:chOff x="0" y="0"/>
            <a:chExt cx="4623197" cy="131683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623197" cy="1316832"/>
            </a:xfrm>
            <a:custGeom>
              <a:avLst/>
              <a:gdLst/>
              <a:ahLst/>
              <a:cxnLst/>
              <a:rect l="l" t="t" r="r" b="b"/>
              <a:pathLst>
                <a:path w="4623197" h="1316832">
                  <a:moveTo>
                    <a:pt x="0" y="0"/>
                  </a:moveTo>
                  <a:lnTo>
                    <a:pt x="4623197" y="0"/>
                  </a:lnTo>
                  <a:lnTo>
                    <a:pt x="462319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95250"/>
              <a:ext cx="4623197" cy="14120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Predicts quality as a continuous variable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309741" y="4709666"/>
            <a:ext cx="3429000" cy="428625"/>
            <a:chOff x="0" y="0"/>
            <a:chExt cx="4572000" cy="5715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Random Forest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309741" y="5446811"/>
            <a:ext cx="3467398" cy="1481435"/>
            <a:chOff x="0" y="0"/>
            <a:chExt cx="4623197" cy="197524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623197" cy="1975247"/>
            </a:xfrm>
            <a:custGeom>
              <a:avLst/>
              <a:gdLst/>
              <a:ahLst/>
              <a:cxnLst/>
              <a:rect l="l" t="t" r="r" b="b"/>
              <a:pathLst>
                <a:path w="4623197" h="1975247">
                  <a:moveTo>
                    <a:pt x="0" y="0"/>
                  </a:moveTo>
                  <a:lnTo>
                    <a:pt x="4623197" y="0"/>
                  </a:lnTo>
                  <a:lnTo>
                    <a:pt x="4623197" y="1975247"/>
                  </a:lnTo>
                  <a:lnTo>
                    <a:pt x="0" y="19752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4623197" cy="20704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Ensemble method capturing non-linear patterns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539436" y="4709666"/>
            <a:ext cx="3467397" cy="857250"/>
            <a:chOff x="0" y="0"/>
            <a:chExt cx="4623197" cy="1143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623197" cy="1143000"/>
            </a:xfrm>
            <a:custGeom>
              <a:avLst/>
              <a:gdLst/>
              <a:ahLst/>
              <a:cxnLst/>
              <a:rect l="l" t="t" r="r" b="b"/>
              <a:pathLst>
                <a:path w="4623197" h="1143000">
                  <a:moveTo>
                    <a:pt x="0" y="0"/>
                  </a:moveTo>
                  <a:lnTo>
                    <a:pt x="4623197" y="0"/>
                  </a:lnTo>
                  <a:lnTo>
                    <a:pt x="4623197" y="1143000"/>
                  </a:lnTo>
                  <a:lnTo>
                    <a:pt x="0" y="11430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9525"/>
              <a:ext cx="4623197" cy="11525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Support Vector Machine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9539436" y="5875436"/>
            <a:ext cx="3467397" cy="987624"/>
            <a:chOff x="0" y="0"/>
            <a:chExt cx="4623197" cy="131683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623197" cy="1316832"/>
            </a:xfrm>
            <a:custGeom>
              <a:avLst/>
              <a:gdLst/>
              <a:ahLst/>
              <a:cxnLst/>
              <a:rect l="l" t="t" r="r" b="b"/>
              <a:pathLst>
                <a:path w="4623197" h="1316832">
                  <a:moveTo>
                    <a:pt x="0" y="0"/>
                  </a:moveTo>
                  <a:lnTo>
                    <a:pt x="4623197" y="0"/>
                  </a:lnTo>
                  <a:lnTo>
                    <a:pt x="462319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4623197" cy="14120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Powerful for classification tasks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3769131" y="4709666"/>
            <a:ext cx="3429000" cy="428625"/>
            <a:chOff x="0" y="0"/>
            <a:chExt cx="4572000" cy="5715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4572000" cy="571500"/>
            </a:xfrm>
            <a:custGeom>
              <a:avLst/>
              <a:gdLst/>
              <a:ahLst/>
              <a:cxnLst/>
              <a:rect l="l" t="t" r="r" b="b"/>
              <a:pathLst>
                <a:path w="4572000" h="571500">
                  <a:moveTo>
                    <a:pt x="0" y="0"/>
                  </a:moveTo>
                  <a:lnTo>
                    <a:pt x="4572000" y="0"/>
                  </a:lnTo>
                  <a:lnTo>
                    <a:pt x="4572000" y="571500"/>
                  </a:lnTo>
                  <a:lnTo>
                    <a:pt x="0" y="5715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9525"/>
              <a:ext cx="4572000" cy="5810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374"/>
                </a:lnSpc>
              </a:pPr>
              <a:r>
                <a:rPr lang="en-US" sz="2687" b="1">
                  <a:solidFill>
                    <a:srgbClr val="C6BFEE"/>
                  </a:solidFill>
                  <a:latin typeface="Prompt Medium"/>
                  <a:ea typeface="Prompt Medium"/>
                  <a:cs typeface="Prompt Medium"/>
                  <a:sym typeface="Prompt Medium"/>
                </a:rPr>
                <a:t>Data Split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3769131" y="5446811"/>
            <a:ext cx="3467398" cy="987624"/>
            <a:chOff x="0" y="0"/>
            <a:chExt cx="4623197" cy="1316832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623197" cy="1316832"/>
            </a:xfrm>
            <a:custGeom>
              <a:avLst/>
              <a:gdLst/>
              <a:ahLst/>
              <a:cxnLst/>
              <a:rect l="l" t="t" r="r" b="b"/>
              <a:pathLst>
                <a:path w="4623197" h="1316832">
                  <a:moveTo>
                    <a:pt x="0" y="0"/>
                  </a:moveTo>
                  <a:lnTo>
                    <a:pt x="4623197" y="0"/>
                  </a:lnTo>
                  <a:lnTo>
                    <a:pt x="4623197" y="1316832"/>
                  </a:lnTo>
                  <a:lnTo>
                    <a:pt x="0" y="13168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95250"/>
              <a:ext cx="4623197" cy="141208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875"/>
                </a:lnSpc>
              </a:pPr>
              <a:r>
                <a:rPr lang="en-US" sz="2375">
                  <a:solidFill>
                    <a:srgbClr val="DAD8E9"/>
                  </a:solidFill>
                  <a:latin typeface="Mukta Light"/>
                  <a:ea typeface="Mukta Light"/>
                  <a:cs typeface="Mukta Light"/>
                  <a:sym typeface="Mukta Light"/>
                </a:rPr>
                <a:t>80% training, 20% testing for robust evaluation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440</Words>
  <Application>Microsoft Office PowerPoint</Application>
  <PresentationFormat>Custom</PresentationFormat>
  <Paragraphs>88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Calibri</vt:lpstr>
      <vt:lpstr>Mukta Bold</vt:lpstr>
      <vt:lpstr>Mukta Light</vt:lpstr>
      <vt:lpstr>Prompt Medium</vt:lpstr>
      <vt:lpstr>Prompt Italics</vt:lpstr>
      <vt:lpstr>Prompt</vt:lpstr>
      <vt:lpstr>Prompt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Institute of Advance Education &amp; Research Affiliated to Maulana Abul Kalam Azad University of Technology Department of Data Science Shonepur- 700135, South 24Pargana, WB</dc:title>
  <cp:lastModifiedBy>Ritam Biswas</cp:lastModifiedBy>
  <cp:revision>3</cp:revision>
  <dcterms:created xsi:type="dcterms:W3CDTF">2006-08-16T00:00:00Z</dcterms:created>
  <dcterms:modified xsi:type="dcterms:W3CDTF">2025-05-09T17:53:26Z</dcterms:modified>
  <dc:identifier>DAGm-VWP6F0</dc:identifier>
</cp:coreProperties>
</file>

<file path=docProps/thumbnail.jpeg>
</file>